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Roboto"/>
      <p:regular r:id="rId64"/>
      <p:bold r:id="rId65"/>
      <p:italic r:id="rId66"/>
      <p:boldItalic r:id="rId67"/>
    </p:embeddedFont>
    <p:embeddedFont>
      <p:font typeface="Roboto Medium"/>
      <p:regular r:id="rId68"/>
      <p:bold r:id="rId69"/>
      <p:italic r:id="rId70"/>
      <p:boldItalic r:id="rId71"/>
    </p:embeddedFont>
    <p:embeddedFont>
      <p:font typeface="Spectral"/>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Elisa Bankl"/>
  <p:cmAuthor clrIdx="1" id="1" initials="" lastIdx="1" name="Chiara"/>
  <p:cmAuthor clrIdx="2" id="2" initials="" lastIdx="2" name="Christina Petschni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70E9C4-9214-4E57-AA98-C4F6F0A3E5B3}">
  <a:tblStyle styleId="{D970E9C4-9214-4E57-AA98-C4F6F0A3E5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pectral-bold.fntdata"/><Relationship Id="rId72" Type="http://schemas.openxmlformats.org/officeDocument/2006/relationships/font" Target="fonts/Spectral-regular.fntdata"/><Relationship Id="rId31" Type="http://schemas.openxmlformats.org/officeDocument/2006/relationships/slide" Target="slides/slide24.xml"/><Relationship Id="rId75" Type="http://schemas.openxmlformats.org/officeDocument/2006/relationships/font" Target="fonts/Spectral-boldItalic.fntdata"/><Relationship Id="rId30" Type="http://schemas.openxmlformats.org/officeDocument/2006/relationships/slide" Target="slides/slide23.xml"/><Relationship Id="rId74" Type="http://schemas.openxmlformats.org/officeDocument/2006/relationships/font" Target="fonts/Spectral-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07T13:31:50.260">
    <p:pos x="579" y="725"/>
    <p:text>We could also just use the next slide and only *say* the stuff on this page. Both text and image does not fit on one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4-06T11:49:02.315">
    <p:pos x="6000" y="0"/>
    <p:text>The image is a screenshot from http://cnnlocalization.csail.mit.edu/</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4-08T16:40:41.343">
    <p:pos x="579" y="725"/>
    <p:text>ACHTUNG: nur weil mehr layers hinzugefügt werden macht es ein model nicht unbedingt besser, es kann die komplexität des modelles erhöhen, was wiederum schlimm enden kann wenn es ein simpler task ist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04-05T15:23:30.517">
    <p:pos x="6000" y="0"/>
    <p:text>I thought about adding an agenda, but I think that this will not be necessary as we will discuss the project task anyways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4-04-05T15:23:31.375">
    <p:pos x="6000" y="0"/>
    <p:text>Here is the work flow of the training process of transfer learning as a written format, but I chose to do the process graph, cause it just looks nicer I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c970ee89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c970ee89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a6ef4c5e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a6ef4c5e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a6ef4c5e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a6ef4c5e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a195a2f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a195a2f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a195a2fc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a195a2fc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9ea0f3f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9ea0f3f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9ea0f3f1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9ea0f3f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a195a2fc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a195a2fc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a195a2fc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a195a2fc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a195a2fc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a195a2fc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a6ef4c5e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a6ef4c5e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a195a2fc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a195a2fc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a6ef4c5e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a6ef4c5e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a6ef4c5e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a6ef4c5e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a6ef4c5e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a6ef4c5e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a6ef4c5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a6ef4c5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a6ef4c5e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a6ef4c5e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a6ef4c5e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a6ef4c5e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a6ef4c5e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a6ef4c5e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a195a2fc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a195a2fc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970ee897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970ee897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a195a2fc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a195a2fc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970ee897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970ee897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98cdb08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98cdb08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a6ef4c5e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a6ef4c5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a6ef4c5e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a6ef4c5e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a8f7eba4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a8f7eba4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a8f7eba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a8f7eba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a6ef4c5e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a6ef4c5e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a6ef4c5e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a6ef4c5e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a8f7eba4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ca8f7eba4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a8f7eba4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a8f7eba4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a6ef4c5e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a6ef4c5e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970ee897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970ee897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a6ef4c5e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a6ef4c5e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a8f7eba4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a8f7eba4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a8f7eba4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ca8f7eba4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a6ef4c5e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a6ef4c5e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a6ef4c5e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a6ef4c5e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a8f7eba4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a8f7eba4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a8f7eba4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a8f7eba4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98cdb085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98cdb085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a8f7eba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a8f7eba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a195a2fc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a195a2fc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a195a2fc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a195a2fc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98cdb08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c98cdb08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c98cdb085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c98cdb085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a195a2f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a195a2f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a01ec9b7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a01ec9b7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a195a2f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a195a2f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970ee897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970ee897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970ee897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970ee897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970ee897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970ee897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a195a2fc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a195a2fc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970ee897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970ee897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a6ef4c5e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a6ef4c5e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80207"/>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pic>
        <p:nvPicPr>
          <p:cNvPr id="20" name="Google Shape;20;p4"/>
          <p:cNvPicPr preferRelativeResize="0"/>
          <p:nvPr/>
        </p:nvPicPr>
        <p:blipFill rotWithShape="1">
          <a:blip r:embed="rId2">
            <a:alphaModFix/>
          </a:blip>
          <a:srcRect b="30701" l="40743" r="54272" t="10941"/>
          <a:stretch/>
        </p:blipFill>
        <p:spPr>
          <a:xfrm>
            <a:off x="-21075" y="0"/>
            <a:ext cx="781000"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omments" Target="../comments/comment2.xml"/><Relationship Id="rId4" Type="http://schemas.openxmlformats.org/officeDocument/2006/relationships/image" Target="../media/image55.png"/><Relationship Id="rId5" Type="http://schemas.openxmlformats.org/officeDocument/2006/relationships/hyperlink" Target="http://cnnlocalization.csail.mit.ed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comments" Target="../comments/commen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comments" Target="../comments/commen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23605" l="40825" r="36001" t="18396"/>
          <a:stretch/>
        </p:blipFill>
        <p:spPr>
          <a:xfrm>
            <a:off x="-21076" y="15875"/>
            <a:ext cx="3631099" cy="5111775"/>
          </a:xfrm>
          <a:prstGeom prst="rect">
            <a:avLst/>
          </a:prstGeom>
          <a:noFill/>
          <a:ln>
            <a:noFill/>
          </a:ln>
          <a:effectLst>
            <a:outerShdw blurRad="1428750" rotWithShape="0" algn="bl" dir="5400000" dist="19050">
              <a:srgbClr val="000000">
                <a:alpha val="50000"/>
              </a:srgbClr>
            </a:outerShdw>
            <a:reflection blurRad="0" dir="0" dist="0" endA="0" endPos="30000" fadeDir="5400012" kx="0" rotWithShape="0" algn="bl" stA="0" stPos="0" sy="-100000" ky="0"/>
          </a:effectLst>
        </p:spPr>
      </p:pic>
      <p:sp>
        <p:nvSpPr>
          <p:cNvPr id="56" name="Google Shape;56;p13"/>
          <p:cNvSpPr txBox="1"/>
          <p:nvPr/>
        </p:nvSpPr>
        <p:spPr>
          <a:xfrm>
            <a:off x="4065150" y="1458500"/>
            <a:ext cx="4809600" cy="26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3400">
                <a:solidFill>
                  <a:schemeClr val="lt1"/>
                </a:solidFill>
                <a:latin typeface="Spectral"/>
                <a:ea typeface="Spectral"/>
                <a:cs typeface="Spectral"/>
                <a:sym typeface="Spectral"/>
              </a:rPr>
              <a:t>Computer</a:t>
            </a:r>
            <a:r>
              <a:rPr lang="de" sz="3400">
                <a:solidFill>
                  <a:schemeClr val="lt1"/>
                </a:solidFill>
                <a:latin typeface="Spectral"/>
                <a:ea typeface="Spectral"/>
                <a:cs typeface="Spectral"/>
                <a:sym typeface="Spectral"/>
              </a:rPr>
              <a:t> Vision AI - Classification of Images </a:t>
            </a:r>
            <a:endParaRPr sz="3400">
              <a:solidFill>
                <a:schemeClr val="lt1"/>
              </a:solidFill>
              <a:latin typeface="Spectral"/>
              <a:ea typeface="Spectral"/>
              <a:cs typeface="Spectral"/>
              <a:sym typeface="Spectral"/>
            </a:endParaRPr>
          </a:p>
          <a:p>
            <a:pPr indent="0" lvl="0" marL="0" rtl="0" algn="l">
              <a:spcBef>
                <a:spcPts val="0"/>
              </a:spcBef>
              <a:spcAft>
                <a:spcPts val="0"/>
              </a:spcAft>
              <a:buNone/>
            </a:pPr>
            <a:r>
              <a:rPr lang="de" sz="2500">
                <a:solidFill>
                  <a:schemeClr val="lt1"/>
                </a:solidFill>
                <a:latin typeface="Spectral"/>
                <a:ea typeface="Spectral"/>
                <a:cs typeface="Spectral"/>
                <a:sym typeface="Spectral"/>
              </a:rPr>
              <a:t>(Bicycle, Golf Cart, Balloon)</a:t>
            </a:r>
            <a:endParaRPr sz="2500">
              <a:solidFill>
                <a:schemeClr val="lt1"/>
              </a:solidFill>
              <a:latin typeface="Spectral"/>
              <a:ea typeface="Spectral"/>
              <a:cs typeface="Spectral"/>
              <a:sym typeface="Spectra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de" sz="1900">
                <a:solidFill>
                  <a:schemeClr val="lt1"/>
                </a:solidFill>
                <a:latin typeface="Spectral"/>
                <a:ea typeface="Spectral"/>
                <a:cs typeface="Spectral"/>
                <a:sym typeface="Spectral"/>
              </a:rPr>
              <a:t>Chiara Babiak</a:t>
            </a:r>
            <a:endParaRPr sz="1900">
              <a:solidFill>
                <a:schemeClr val="lt1"/>
              </a:solidFill>
              <a:latin typeface="Spectral"/>
              <a:ea typeface="Spectral"/>
              <a:cs typeface="Spectral"/>
              <a:sym typeface="Spectral"/>
            </a:endParaRPr>
          </a:p>
          <a:p>
            <a:pPr indent="0" lvl="0" marL="0" rtl="0" algn="l">
              <a:spcBef>
                <a:spcPts val="0"/>
              </a:spcBef>
              <a:spcAft>
                <a:spcPts val="0"/>
              </a:spcAft>
              <a:buNone/>
            </a:pPr>
            <a:r>
              <a:rPr lang="de" sz="1900">
                <a:solidFill>
                  <a:schemeClr val="lt1"/>
                </a:solidFill>
                <a:latin typeface="Spectral"/>
                <a:ea typeface="Spectral"/>
                <a:cs typeface="Spectral"/>
                <a:sym typeface="Spectral"/>
              </a:rPr>
              <a:t>Elisa Bankl</a:t>
            </a:r>
            <a:endParaRPr sz="1900">
              <a:solidFill>
                <a:schemeClr val="lt1"/>
              </a:solidFill>
              <a:latin typeface="Spectral"/>
              <a:ea typeface="Spectral"/>
              <a:cs typeface="Spectral"/>
              <a:sym typeface="Spectral"/>
            </a:endParaRPr>
          </a:p>
          <a:p>
            <a:pPr indent="0" lvl="0" marL="0" rtl="0" algn="l">
              <a:spcBef>
                <a:spcPts val="0"/>
              </a:spcBef>
              <a:spcAft>
                <a:spcPts val="0"/>
              </a:spcAft>
              <a:buNone/>
            </a:pPr>
            <a:r>
              <a:rPr lang="de" sz="1900">
                <a:solidFill>
                  <a:schemeClr val="lt1"/>
                </a:solidFill>
                <a:latin typeface="Spectral"/>
                <a:ea typeface="Spectral"/>
                <a:cs typeface="Spectral"/>
                <a:sym typeface="Spectral"/>
              </a:rPr>
              <a:t>Christina Petschnig</a:t>
            </a:r>
            <a:endParaRPr sz="1900">
              <a:solidFill>
                <a:schemeClr val="lt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Bicycle</a:t>
            </a:r>
            <a:endParaRPr>
              <a:solidFill>
                <a:schemeClr val="lt1"/>
              </a:solidFill>
            </a:endParaRPr>
          </a:p>
        </p:txBody>
      </p:sp>
      <p:sp>
        <p:nvSpPr>
          <p:cNvPr id="130" name="Google Shape;130;p22"/>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[2.3159741e-11 </a:t>
            </a:r>
            <a:endParaRPr sz="1000">
              <a:solidFill>
                <a:schemeClr val="lt1"/>
              </a:solidFill>
            </a:endParaRPr>
          </a:p>
          <a:p>
            <a:pPr indent="0" lvl="0" marL="457200" rtl="0" algn="l">
              <a:spcBef>
                <a:spcPts val="0"/>
              </a:spcBef>
              <a:spcAft>
                <a:spcPts val="0"/>
              </a:spcAft>
              <a:buNone/>
            </a:pPr>
            <a:r>
              <a:rPr lang="de" sz="1000">
                <a:solidFill>
                  <a:schemeClr val="lt1"/>
                </a:solidFill>
              </a:rPr>
              <a:t>9.9999988e-01 </a:t>
            </a:r>
            <a:endParaRPr sz="1000">
              <a:solidFill>
                <a:schemeClr val="lt1"/>
              </a:solidFill>
            </a:endParaRPr>
          </a:p>
          <a:p>
            <a:pPr indent="0" lvl="0" marL="457200" rtl="0" algn="l">
              <a:spcBef>
                <a:spcPts val="0"/>
              </a:spcBef>
              <a:spcAft>
                <a:spcPts val="0"/>
              </a:spcAft>
              <a:buNone/>
            </a:pPr>
            <a:r>
              <a:rPr lang="de" sz="1000">
                <a:solidFill>
                  <a:schemeClr val="lt1"/>
                </a:solidFill>
              </a:rPr>
              <a:t>9.3586493e-08]</a:t>
            </a:r>
            <a:endParaRPr sz="1000">
              <a:solidFill>
                <a:schemeClr val="lt1"/>
              </a:solidFill>
            </a:endParaRPr>
          </a:p>
        </p:txBody>
      </p:sp>
      <p:pic>
        <p:nvPicPr>
          <p:cNvPr id="131" name="Google Shape;131;p22"/>
          <p:cNvPicPr preferRelativeResize="0"/>
          <p:nvPr/>
        </p:nvPicPr>
        <p:blipFill>
          <a:blip r:embed="rId3">
            <a:alphaModFix/>
          </a:blip>
          <a:stretch>
            <a:fillRect/>
          </a:stretch>
        </p:blipFill>
        <p:spPr>
          <a:xfrm>
            <a:off x="1628100" y="1071200"/>
            <a:ext cx="2662600" cy="2662600"/>
          </a:xfrm>
          <a:prstGeom prst="rect">
            <a:avLst/>
          </a:prstGeom>
          <a:noFill/>
          <a:ln>
            <a:noFill/>
          </a:ln>
        </p:spPr>
      </p:pic>
      <p:pic>
        <p:nvPicPr>
          <p:cNvPr id="132" name="Google Shape;132;p22"/>
          <p:cNvPicPr preferRelativeResize="0"/>
          <p:nvPr/>
        </p:nvPicPr>
        <p:blipFill>
          <a:blip r:embed="rId4">
            <a:alphaModFix/>
          </a:blip>
          <a:stretch>
            <a:fillRect/>
          </a:stretch>
        </p:blipFill>
        <p:spPr>
          <a:xfrm>
            <a:off x="4454826" y="1071200"/>
            <a:ext cx="4260149" cy="26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Golf Cart</a:t>
            </a:r>
            <a:endParaRPr>
              <a:solidFill>
                <a:schemeClr val="lt1"/>
              </a:solidFill>
            </a:endParaRPr>
          </a:p>
        </p:txBody>
      </p:sp>
      <p:sp>
        <p:nvSpPr>
          <p:cNvPr id="138" name="Google Shape;138;p23"/>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wrong</a:t>
            </a:r>
            <a:endParaRPr sz="1000">
              <a:solidFill>
                <a:schemeClr val="lt1"/>
              </a:solidFill>
            </a:endParaRPr>
          </a:p>
          <a:p>
            <a:pPr indent="0" lvl="0" marL="457200" rtl="0" algn="l">
              <a:spcBef>
                <a:spcPts val="0"/>
              </a:spcBef>
              <a:spcAft>
                <a:spcPts val="0"/>
              </a:spcAft>
              <a:buNone/>
            </a:pPr>
            <a:r>
              <a:rPr lang="de" sz="1000">
                <a:solidFill>
                  <a:schemeClr val="lt1"/>
                </a:solidFill>
              </a:rPr>
              <a:t>[1.9510069e-09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4.4237336e-08]</a:t>
            </a:r>
            <a:endParaRPr sz="1000">
              <a:solidFill>
                <a:schemeClr val="lt1"/>
              </a:solidFill>
            </a:endParaRPr>
          </a:p>
        </p:txBody>
      </p:sp>
      <p:pic>
        <p:nvPicPr>
          <p:cNvPr id="139" name="Google Shape;139;p23"/>
          <p:cNvPicPr preferRelativeResize="0"/>
          <p:nvPr/>
        </p:nvPicPr>
        <p:blipFill>
          <a:blip r:embed="rId3">
            <a:alphaModFix/>
          </a:blip>
          <a:stretch>
            <a:fillRect/>
          </a:stretch>
        </p:blipFill>
        <p:spPr>
          <a:xfrm>
            <a:off x="1628100" y="1071200"/>
            <a:ext cx="2662600" cy="2662600"/>
          </a:xfrm>
          <a:prstGeom prst="rect">
            <a:avLst/>
          </a:prstGeom>
          <a:noFill/>
          <a:ln>
            <a:noFill/>
          </a:ln>
        </p:spPr>
      </p:pic>
      <p:pic>
        <p:nvPicPr>
          <p:cNvPr id="140" name="Google Shape;140;p23"/>
          <p:cNvPicPr preferRelativeResize="0"/>
          <p:nvPr/>
        </p:nvPicPr>
        <p:blipFill>
          <a:blip r:embed="rId4">
            <a:alphaModFix/>
          </a:blip>
          <a:stretch>
            <a:fillRect/>
          </a:stretch>
        </p:blipFill>
        <p:spPr>
          <a:xfrm>
            <a:off x="4410489" y="1071200"/>
            <a:ext cx="4733510" cy="266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Further first Findings</a:t>
            </a:r>
            <a:endParaRPr>
              <a:solidFill>
                <a:schemeClr val="lt1"/>
              </a:solidFill>
            </a:endParaRPr>
          </a:p>
        </p:txBody>
      </p:sp>
      <p:sp>
        <p:nvSpPr>
          <p:cNvPr id="146" name="Google Shape;146;p24"/>
          <p:cNvSpPr txBox="1"/>
          <p:nvPr>
            <p:ph idx="1" type="body"/>
          </p:nvPr>
        </p:nvSpPr>
        <p:spPr>
          <a:xfrm>
            <a:off x="912300" y="1152475"/>
            <a:ext cx="792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Parameter Number: 23 593 859</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With a large number of parameters, the model has a high degree of flexibility to capture complex relationships in the data</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The model's capacity for learning is substantial, meaning it can potentially memorize the training data to a high degree of accuracy</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Bicycle is the strongest and best class to be classified by our model</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Golf cart being the weakest class of all probably due to the heavy bias in the dataset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904900" y="1415650"/>
            <a:ext cx="7431600" cy="14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3720">
              <a:solidFill>
                <a:schemeClr val="lt1"/>
              </a:solidFill>
            </a:endParaRPr>
          </a:p>
          <a:p>
            <a:pPr indent="0" lvl="0" marL="0" rtl="0" algn="l">
              <a:spcBef>
                <a:spcPts val="0"/>
              </a:spcBef>
              <a:spcAft>
                <a:spcPts val="0"/>
              </a:spcAft>
              <a:buSzPts val="990"/>
              <a:buNone/>
            </a:pPr>
            <a:r>
              <a:rPr lang="de" sz="3520">
                <a:solidFill>
                  <a:schemeClr val="lt1"/>
                </a:solidFill>
              </a:rPr>
              <a:t>Data Augmentation</a:t>
            </a:r>
            <a:endParaRPr sz="3020">
              <a:solidFill>
                <a:schemeClr val="lt1"/>
              </a:solidFill>
            </a:endParaRPr>
          </a:p>
          <a:p>
            <a:pPr indent="0" lvl="0" marL="0" rtl="0" algn="l">
              <a:spcBef>
                <a:spcPts val="0"/>
              </a:spcBef>
              <a:spcAft>
                <a:spcPts val="0"/>
              </a:spcAft>
              <a:buSzPts val="990"/>
              <a:buNone/>
            </a:pPr>
            <a:r>
              <a:t/>
            </a:r>
            <a:endParaRPr sz="3720"/>
          </a:p>
        </p:txBody>
      </p:sp>
      <p:cxnSp>
        <p:nvCxnSpPr>
          <p:cNvPr id="152" name="Google Shape;152;p25"/>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920600" y="445025"/>
            <a:ext cx="7964700" cy="69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Data Augmentation - Work Flow (1)</a:t>
            </a:r>
            <a:endParaRPr>
              <a:solidFill>
                <a:schemeClr val="lt1"/>
              </a:solidFill>
            </a:endParaRPr>
          </a:p>
          <a:p>
            <a:pPr indent="0" lvl="0" marL="0" rtl="0" algn="l">
              <a:spcBef>
                <a:spcPts val="0"/>
              </a:spcBef>
              <a:spcAft>
                <a:spcPts val="0"/>
              </a:spcAft>
              <a:buNone/>
            </a:pPr>
            <a:r>
              <a:rPr lang="de"/>
              <a:t>Agneda</a:t>
            </a:r>
            <a:endParaRPr/>
          </a:p>
        </p:txBody>
      </p:sp>
      <p:grpSp>
        <p:nvGrpSpPr>
          <p:cNvPr id="158" name="Google Shape;158;p26"/>
          <p:cNvGrpSpPr/>
          <p:nvPr/>
        </p:nvGrpSpPr>
        <p:grpSpPr>
          <a:xfrm>
            <a:off x="1000491" y="1080586"/>
            <a:ext cx="7667416" cy="1035136"/>
            <a:chOff x="710674" y="1323164"/>
            <a:chExt cx="7300911" cy="731700"/>
          </a:xfrm>
        </p:grpSpPr>
        <p:sp>
          <p:nvSpPr>
            <p:cNvPr id="159" name="Google Shape;159;p26"/>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300">
                  <a:solidFill>
                    <a:schemeClr val="lt1"/>
                  </a:solidFill>
                </a:rPr>
                <a:t>Identifying Transformation Techniques</a:t>
              </a:r>
              <a:endParaRPr sz="4600">
                <a:solidFill>
                  <a:schemeClr val="lt1"/>
                </a:solidFill>
                <a:latin typeface="Roboto Medium"/>
                <a:ea typeface="Roboto Medium"/>
                <a:cs typeface="Roboto Medium"/>
                <a:sym typeface="Roboto Medium"/>
              </a:endParaRPr>
            </a:p>
          </p:txBody>
        </p:sp>
        <p:sp>
          <p:nvSpPr>
            <p:cNvPr id="160" name="Google Shape;160;p26"/>
            <p:cNvSpPr/>
            <p:nvPr/>
          </p:nvSpPr>
          <p:spPr>
            <a:xfrm>
              <a:off x="2789785" y="1323164"/>
              <a:ext cx="5221800" cy="731700"/>
            </a:xfrm>
            <a:prstGeom prst="rect">
              <a:avLst/>
            </a:prstGeom>
            <a:solidFill>
              <a:srgbClr val="0B539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6"/>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de" sz="1100">
                  <a:solidFill>
                    <a:schemeClr val="lt1"/>
                  </a:solidFill>
                </a:rPr>
                <a:t>- Flipping images horizontally.</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 Rotating images up to 30 degrees.</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 Shifting images horizontally and vertically by a fraction (up to 20%) of their total width and height.</a:t>
              </a:r>
              <a:endParaRPr sz="1100">
                <a:solidFill>
                  <a:schemeClr val="lt1"/>
                </a:solidFill>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p:txBody>
        </p:sp>
      </p:grpSp>
      <p:grpSp>
        <p:nvGrpSpPr>
          <p:cNvPr id="162" name="Google Shape;162;p26"/>
          <p:cNvGrpSpPr/>
          <p:nvPr/>
        </p:nvGrpSpPr>
        <p:grpSpPr>
          <a:xfrm>
            <a:off x="1000491" y="3582750"/>
            <a:ext cx="7667412" cy="1035136"/>
            <a:chOff x="714333" y="3091901"/>
            <a:chExt cx="6697599" cy="731700"/>
          </a:xfrm>
        </p:grpSpPr>
        <p:sp>
          <p:nvSpPr>
            <p:cNvPr id="163" name="Google Shape;163;p26"/>
            <p:cNvSpPr txBox="1"/>
            <p:nvPr/>
          </p:nvSpPr>
          <p:spPr>
            <a:xfrm>
              <a:off x="714333" y="3142898"/>
              <a:ext cx="19599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Organizing Data for Model Training</a:t>
              </a:r>
              <a:endParaRPr sz="4400">
                <a:solidFill>
                  <a:schemeClr val="lt1"/>
                </a:solidFill>
                <a:latin typeface="Roboto Medium"/>
                <a:ea typeface="Roboto Medium"/>
                <a:cs typeface="Roboto Medium"/>
                <a:sym typeface="Roboto Medium"/>
              </a:endParaRPr>
            </a:p>
          </p:txBody>
        </p:sp>
        <p:sp>
          <p:nvSpPr>
            <p:cNvPr id="164" name="Google Shape;164;p26"/>
            <p:cNvSpPr/>
            <p:nvPr/>
          </p:nvSpPr>
          <p:spPr>
            <a:xfrm>
              <a:off x="2575933" y="3091901"/>
              <a:ext cx="4836000" cy="731700"/>
            </a:xfrm>
            <a:prstGeom prst="rect">
              <a:avLst/>
            </a:prstGeom>
            <a:solidFill>
              <a:srgbClr val="9FC5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solidFill>
                  <a:schemeClr val="lt1"/>
                </a:solidFill>
              </a:endParaRPr>
            </a:p>
          </p:txBody>
        </p:sp>
        <p:sp>
          <p:nvSpPr>
            <p:cNvPr id="165" name="Google Shape;165;p26"/>
            <p:cNvSpPr txBox="1"/>
            <p:nvPr/>
          </p:nvSpPr>
          <p:spPr>
            <a:xfrm>
              <a:off x="2799749" y="3295177"/>
              <a:ext cx="39645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dk1"/>
                  </a:solidFill>
                </a:rPr>
                <a:t>- </a:t>
              </a:r>
              <a:r>
                <a:rPr lang="de" sz="1100">
                  <a:solidFill>
                    <a:schemeClr val="dk1"/>
                  </a:solidFill>
                </a:rPr>
                <a:t>Organized augmented training images into batches (</a:t>
              </a:r>
              <a:r>
                <a:rPr lang="de" sz="1100">
                  <a:solidFill>
                    <a:schemeClr val="dk1"/>
                  </a:solidFill>
                </a:rPr>
                <a:t>input size as 224x224 pixels</a:t>
              </a:r>
              <a:r>
                <a:rPr lang="de" sz="1100">
                  <a:solidFill>
                    <a:schemeClr val="dk1"/>
                  </a:solidFill>
                </a:rPr>
                <a:t>, with each batch containing 32 images)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dk1"/>
                  </a:solidFill>
                </a:rPr>
                <a:t> - Validation and test data were similarly organized </a:t>
              </a:r>
              <a:endParaRPr sz="1200">
                <a:solidFill>
                  <a:schemeClr val="lt1"/>
                </a:solidFill>
                <a:latin typeface="Roboto"/>
                <a:ea typeface="Roboto"/>
                <a:cs typeface="Roboto"/>
                <a:sym typeface="Roboto"/>
              </a:endParaRPr>
            </a:p>
          </p:txBody>
        </p:sp>
      </p:grpSp>
      <p:grpSp>
        <p:nvGrpSpPr>
          <p:cNvPr id="166" name="Google Shape;166;p26"/>
          <p:cNvGrpSpPr/>
          <p:nvPr/>
        </p:nvGrpSpPr>
        <p:grpSpPr>
          <a:xfrm>
            <a:off x="920592" y="2331725"/>
            <a:ext cx="7747336" cy="1035136"/>
            <a:chOff x="634594" y="2207519"/>
            <a:chExt cx="7015608" cy="731700"/>
          </a:xfrm>
        </p:grpSpPr>
        <p:sp>
          <p:nvSpPr>
            <p:cNvPr id="167" name="Google Shape;167;p26"/>
            <p:cNvSpPr/>
            <p:nvPr/>
          </p:nvSpPr>
          <p:spPr>
            <a:xfrm>
              <a:off x="2654002" y="2207519"/>
              <a:ext cx="4996200" cy="731700"/>
            </a:xfrm>
            <a:prstGeom prst="rect">
              <a:avLst/>
            </a:prstGeom>
            <a:solidFill>
              <a:srgbClr val="3D85C6"/>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solidFill>
                  <a:schemeClr val="lt1"/>
                </a:solidFill>
              </a:endParaRPr>
            </a:p>
          </p:txBody>
        </p:sp>
        <p:sp>
          <p:nvSpPr>
            <p:cNvPr id="168" name="Google Shape;168;p26"/>
            <p:cNvSpPr txBox="1"/>
            <p:nvPr/>
          </p:nvSpPr>
          <p:spPr>
            <a:xfrm>
              <a:off x="2825876" y="2414100"/>
              <a:ext cx="44616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de" sz="1100">
                  <a:solidFill>
                    <a:schemeClr val="lt1"/>
                  </a:solidFill>
                </a:rPr>
                <a:t>- transformations were applied on training data </a:t>
              </a:r>
              <a:r>
                <a:rPr lang="de" sz="1100">
                  <a:solidFill>
                    <a:schemeClr val="dk1"/>
                  </a:solidFill>
                </a:rPr>
                <a:t>t</a:t>
              </a:r>
              <a:r>
                <a:rPr lang="de" sz="1100">
                  <a:solidFill>
                    <a:schemeClr val="lt1"/>
                  </a:solidFill>
                </a:rPr>
                <a:t>o artificially augment and increase the diversity of the dataset with a data augmentation generator </a:t>
              </a:r>
              <a:endParaRPr sz="1100">
                <a:solidFill>
                  <a:schemeClr val="lt1"/>
                </a:solidFill>
              </a:endParaRPr>
            </a:p>
            <a:p>
              <a:pPr indent="0" lvl="0" marL="0" rtl="0" algn="l">
                <a:lnSpc>
                  <a:spcPct val="115000"/>
                </a:lnSpc>
                <a:spcBef>
                  <a:spcPts val="0"/>
                </a:spcBef>
                <a:spcAft>
                  <a:spcPts val="0"/>
                </a:spcAft>
                <a:buNone/>
              </a:pPr>
              <a:r>
                <a:rPr lang="de" sz="1100">
                  <a:solidFill>
                    <a:schemeClr val="lt1"/>
                  </a:solidFill>
                </a:rPr>
                <a:t>- Validation and test datasets were scaled to have the same pixel value range as training images  (with no other transformations)</a:t>
              </a:r>
              <a:endParaRPr sz="1200">
                <a:solidFill>
                  <a:schemeClr val="lt1"/>
                </a:solidFill>
                <a:latin typeface="Roboto"/>
                <a:ea typeface="Roboto"/>
                <a:cs typeface="Roboto"/>
                <a:sym typeface="Roboto"/>
              </a:endParaRPr>
            </a:p>
          </p:txBody>
        </p:sp>
        <p:sp>
          <p:nvSpPr>
            <p:cNvPr id="169" name="Google Shape;169;p26"/>
            <p:cNvSpPr txBox="1"/>
            <p:nvPr/>
          </p:nvSpPr>
          <p:spPr>
            <a:xfrm>
              <a:off x="634594" y="2257719"/>
              <a:ext cx="20808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Setting Up Image Processing</a:t>
              </a:r>
              <a:endParaRPr sz="4400">
                <a:solidFill>
                  <a:schemeClr val="lt1"/>
                </a:solidFill>
                <a:latin typeface="Roboto Medium"/>
                <a:ea typeface="Roboto Medium"/>
                <a:cs typeface="Roboto Medium"/>
                <a:sym typeface="Roboto Medium"/>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920600" y="445025"/>
            <a:ext cx="7964700" cy="69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Data Augmentation - Work Flow (2)</a:t>
            </a:r>
            <a:endParaRPr>
              <a:solidFill>
                <a:schemeClr val="lt1"/>
              </a:solidFill>
            </a:endParaRPr>
          </a:p>
          <a:p>
            <a:pPr indent="0" lvl="0" marL="0" rtl="0" algn="l">
              <a:spcBef>
                <a:spcPts val="0"/>
              </a:spcBef>
              <a:spcAft>
                <a:spcPts val="0"/>
              </a:spcAft>
              <a:buNone/>
            </a:pPr>
            <a:r>
              <a:rPr lang="de"/>
              <a:t>Agneda</a:t>
            </a:r>
            <a:endParaRPr/>
          </a:p>
        </p:txBody>
      </p:sp>
      <p:grpSp>
        <p:nvGrpSpPr>
          <p:cNvPr id="175" name="Google Shape;175;p27"/>
          <p:cNvGrpSpPr/>
          <p:nvPr/>
        </p:nvGrpSpPr>
        <p:grpSpPr>
          <a:xfrm>
            <a:off x="1000491" y="1080586"/>
            <a:ext cx="7667416" cy="1035136"/>
            <a:chOff x="710674" y="1323164"/>
            <a:chExt cx="7300911" cy="731700"/>
          </a:xfrm>
        </p:grpSpPr>
        <p:sp>
          <p:nvSpPr>
            <p:cNvPr id="176" name="Google Shape;176;p27"/>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Incorporate Augmented Data into Model Training*</a:t>
              </a:r>
              <a:endParaRPr sz="4600">
                <a:solidFill>
                  <a:schemeClr val="lt1"/>
                </a:solidFill>
                <a:latin typeface="Roboto Medium"/>
                <a:ea typeface="Roboto Medium"/>
                <a:cs typeface="Roboto Medium"/>
                <a:sym typeface="Roboto Medium"/>
              </a:endParaRPr>
            </a:p>
          </p:txBody>
        </p:sp>
        <p:sp>
          <p:nvSpPr>
            <p:cNvPr id="177" name="Google Shape;177;p27"/>
            <p:cNvSpPr/>
            <p:nvPr/>
          </p:nvSpPr>
          <p:spPr>
            <a:xfrm>
              <a:off x="2789785" y="1323164"/>
              <a:ext cx="5221800" cy="731700"/>
            </a:xfrm>
            <a:prstGeom prst="rect">
              <a:avLst/>
            </a:prstGeom>
            <a:solidFill>
              <a:srgbClr val="0B539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7"/>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 The model was trained with the augmented training data</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 Performance was monitored by evaluating the model against the validation/test dataset, ensuring accurate reflection on model adjustments.</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p:txBody>
        </p:sp>
      </p:grpSp>
      <p:grpSp>
        <p:nvGrpSpPr>
          <p:cNvPr id="179" name="Google Shape;179;p27"/>
          <p:cNvGrpSpPr/>
          <p:nvPr/>
        </p:nvGrpSpPr>
        <p:grpSpPr>
          <a:xfrm>
            <a:off x="1000491" y="3582750"/>
            <a:ext cx="7667412" cy="1035136"/>
            <a:chOff x="714333" y="3091901"/>
            <a:chExt cx="6697599" cy="731700"/>
          </a:xfrm>
        </p:grpSpPr>
        <p:sp>
          <p:nvSpPr>
            <p:cNvPr id="180" name="Google Shape;180;p27"/>
            <p:cNvSpPr txBox="1"/>
            <p:nvPr/>
          </p:nvSpPr>
          <p:spPr>
            <a:xfrm>
              <a:off x="714333" y="3142898"/>
              <a:ext cx="19599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Select the Best Approach and Finalize Training</a:t>
              </a:r>
              <a:endParaRPr sz="4400">
                <a:solidFill>
                  <a:schemeClr val="lt1"/>
                </a:solidFill>
                <a:latin typeface="Roboto Medium"/>
                <a:ea typeface="Roboto Medium"/>
                <a:cs typeface="Roboto Medium"/>
                <a:sym typeface="Roboto Medium"/>
              </a:endParaRPr>
            </a:p>
          </p:txBody>
        </p:sp>
        <p:sp>
          <p:nvSpPr>
            <p:cNvPr id="181" name="Google Shape;181;p27"/>
            <p:cNvSpPr/>
            <p:nvPr/>
          </p:nvSpPr>
          <p:spPr>
            <a:xfrm>
              <a:off x="2575933" y="3091901"/>
              <a:ext cx="4836000" cy="731700"/>
            </a:xfrm>
            <a:prstGeom prst="rect">
              <a:avLst/>
            </a:prstGeom>
            <a:solidFill>
              <a:srgbClr val="9FC5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solidFill>
                  <a:schemeClr val="lt1"/>
                </a:solidFill>
              </a:endParaRPr>
            </a:p>
          </p:txBody>
        </p:sp>
        <p:sp>
          <p:nvSpPr>
            <p:cNvPr id="182" name="Google Shape;182;p27"/>
            <p:cNvSpPr txBox="1"/>
            <p:nvPr/>
          </p:nvSpPr>
          <p:spPr>
            <a:xfrm>
              <a:off x="2799749" y="3295177"/>
              <a:ext cx="39645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dk1"/>
                  </a:solidFill>
                </a:rPr>
                <a:t>   - Training continued with this optimized augmentation approach, refining the model's performance with the goal of achieving the best possible accuracy.</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endParaRPr>
            </a:p>
          </p:txBody>
        </p:sp>
      </p:grpSp>
      <p:grpSp>
        <p:nvGrpSpPr>
          <p:cNvPr id="183" name="Google Shape;183;p27"/>
          <p:cNvGrpSpPr/>
          <p:nvPr/>
        </p:nvGrpSpPr>
        <p:grpSpPr>
          <a:xfrm>
            <a:off x="920592" y="2331725"/>
            <a:ext cx="7747336" cy="1035136"/>
            <a:chOff x="634594" y="2207519"/>
            <a:chExt cx="7015608" cy="731700"/>
          </a:xfrm>
        </p:grpSpPr>
        <p:sp>
          <p:nvSpPr>
            <p:cNvPr id="184" name="Google Shape;184;p27"/>
            <p:cNvSpPr/>
            <p:nvPr/>
          </p:nvSpPr>
          <p:spPr>
            <a:xfrm>
              <a:off x="2654002" y="2207519"/>
              <a:ext cx="4996200" cy="731700"/>
            </a:xfrm>
            <a:prstGeom prst="rect">
              <a:avLst/>
            </a:prstGeom>
            <a:solidFill>
              <a:srgbClr val="3D85C6"/>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solidFill>
                  <a:schemeClr val="lt1"/>
                </a:solidFill>
              </a:endParaRPr>
            </a:p>
          </p:txBody>
        </p:sp>
        <p:sp>
          <p:nvSpPr>
            <p:cNvPr id="185" name="Google Shape;185;p27"/>
            <p:cNvSpPr txBox="1"/>
            <p:nvPr/>
          </p:nvSpPr>
          <p:spPr>
            <a:xfrm>
              <a:off x="2825876" y="2414100"/>
              <a:ext cx="44616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de" sz="1100">
                  <a:solidFill>
                    <a:schemeClr val="lt1"/>
                  </a:solidFill>
                </a:rPr>
                <a:t> </a:t>
              </a:r>
              <a:endParaRPr sz="11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Different configurations and combinations of the proposed image transformations were systematically applied to the training data. This step was integral to understanding how each augmentation technique, alone or in combination, affected the model’s ability to generalize and improve accuracy.</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p:txBody>
        </p:sp>
        <p:sp>
          <p:nvSpPr>
            <p:cNvPr id="186" name="Google Shape;186;p27"/>
            <p:cNvSpPr txBox="1"/>
            <p:nvPr/>
          </p:nvSpPr>
          <p:spPr>
            <a:xfrm>
              <a:off x="634594" y="2257719"/>
              <a:ext cx="20808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 sz="1100">
                  <a:solidFill>
                    <a:schemeClr val="lt1"/>
                  </a:solidFill>
                </a:rPr>
                <a:t>Evaluate Different Augmentation Approaches</a:t>
              </a:r>
              <a:endParaRPr sz="4400">
                <a:solidFill>
                  <a:schemeClr val="lt1"/>
                </a:solidFill>
                <a:latin typeface="Roboto Medium"/>
                <a:ea typeface="Roboto Medium"/>
                <a:cs typeface="Roboto Medium"/>
                <a:sym typeface="Roboto Medium"/>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Model Overview (1)</a:t>
            </a:r>
            <a:endParaRPr>
              <a:solidFill>
                <a:schemeClr val="lt1"/>
              </a:solidFill>
            </a:endParaRPr>
          </a:p>
        </p:txBody>
      </p:sp>
      <p:sp>
        <p:nvSpPr>
          <p:cNvPr id="192" name="Google Shape;192;p28"/>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0.8946…</a:t>
            </a:r>
            <a:endParaRPr sz="1000">
              <a:solidFill>
                <a:schemeClr val="lt1"/>
              </a:solidFill>
            </a:endParaRPr>
          </a:p>
        </p:txBody>
      </p:sp>
      <p:sp>
        <p:nvSpPr>
          <p:cNvPr id="193" name="Google Shape;193;p28"/>
          <p:cNvSpPr txBox="1"/>
          <p:nvPr/>
        </p:nvSpPr>
        <p:spPr>
          <a:xfrm>
            <a:off x="5193200" y="3999925"/>
            <a:ext cx="30882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{"rotation_range": 30}</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0.3549792….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0.8963…..</a:t>
            </a:r>
            <a:endParaRPr sz="1000">
              <a:solidFill>
                <a:schemeClr val="lt1"/>
              </a:solidFill>
            </a:endParaRPr>
          </a:p>
        </p:txBody>
      </p:sp>
      <p:pic>
        <p:nvPicPr>
          <p:cNvPr id="194" name="Google Shape;194;p28"/>
          <p:cNvPicPr preferRelativeResize="0"/>
          <p:nvPr/>
        </p:nvPicPr>
        <p:blipFill>
          <a:blip r:embed="rId3">
            <a:alphaModFix/>
          </a:blip>
          <a:stretch>
            <a:fillRect/>
          </a:stretch>
        </p:blipFill>
        <p:spPr>
          <a:xfrm>
            <a:off x="1222025" y="1241700"/>
            <a:ext cx="3209050" cy="2628575"/>
          </a:xfrm>
          <a:prstGeom prst="rect">
            <a:avLst/>
          </a:prstGeom>
          <a:noFill/>
          <a:ln>
            <a:noFill/>
          </a:ln>
        </p:spPr>
      </p:pic>
      <p:pic>
        <p:nvPicPr>
          <p:cNvPr id="195" name="Google Shape;195;p28"/>
          <p:cNvPicPr preferRelativeResize="0"/>
          <p:nvPr/>
        </p:nvPicPr>
        <p:blipFill>
          <a:blip r:embed="rId4">
            <a:alphaModFix/>
          </a:blip>
          <a:stretch>
            <a:fillRect/>
          </a:stretch>
        </p:blipFill>
        <p:spPr>
          <a:xfrm>
            <a:off x="5193200" y="1241700"/>
            <a:ext cx="3088300" cy="266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Model Overview (2)</a:t>
            </a:r>
            <a:endParaRPr>
              <a:solidFill>
                <a:schemeClr val="lt1"/>
              </a:solidFill>
            </a:endParaRPr>
          </a:p>
        </p:txBody>
      </p:sp>
      <p:sp>
        <p:nvSpPr>
          <p:cNvPr id="201" name="Google Shape;201;p29"/>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{"width_shift_range":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0.333…</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0.8963…</a:t>
            </a:r>
            <a:endParaRPr sz="1000">
              <a:solidFill>
                <a:schemeClr val="lt1"/>
              </a:solidFill>
            </a:endParaRPr>
          </a:p>
        </p:txBody>
      </p:sp>
      <p:sp>
        <p:nvSpPr>
          <p:cNvPr id="202" name="Google Shape;202;p29"/>
          <p:cNvSpPr txBox="1"/>
          <p:nvPr/>
        </p:nvSpPr>
        <p:spPr>
          <a:xfrm>
            <a:off x="5222725" y="4048050"/>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0.3437…</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0.90155…</a:t>
            </a:r>
            <a:endParaRPr sz="1000">
              <a:solidFill>
                <a:schemeClr val="lt1"/>
              </a:solidFill>
            </a:endParaRPr>
          </a:p>
        </p:txBody>
      </p:sp>
      <p:pic>
        <p:nvPicPr>
          <p:cNvPr id="203" name="Google Shape;203;p29"/>
          <p:cNvPicPr preferRelativeResize="0"/>
          <p:nvPr/>
        </p:nvPicPr>
        <p:blipFill>
          <a:blip r:embed="rId3">
            <a:alphaModFix/>
          </a:blip>
          <a:stretch>
            <a:fillRect/>
          </a:stretch>
        </p:blipFill>
        <p:spPr>
          <a:xfrm>
            <a:off x="1134450" y="1149325"/>
            <a:ext cx="3209100" cy="2728950"/>
          </a:xfrm>
          <a:prstGeom prst="rect">
            <a:avLst/>
          </a:prstGeom>
          <a:noFill/>
          <a:ln>
            <a:noFill/>
          </a:ln>
        </p:spPr>
      </p:pic>
      <p:pic>
        <p:nvPicPr>
          <p:cNvPr id="204" name="Google Shape;204;p29"/>
          <p:cNvPicPr preferRelativeResize="0"/>
          <p:nvPr/>
        </p:nvPicPr>
        <p:blipFill>
          <a:blip r:embed="rId4">
            <a:alphaModFix/>
          </a:blip>
          <a:stretch>
            <a:fillRect/>
          </a:stretch>
        </p:blipFill>
        <p:spPr>
          <a:xfrm>
            <a:off x="5222725" y="1149325"/>
            <a:ext cx="3209100" cy="2747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Model Overview (3)</a:t>
            </a:r>
            <a:endParaRPr>
              <a:solidFill>
                <a:schemeClr val="lt1"/>
              </a:solidFill>
            </a:endParaRPr>
          </a:p>
        </p:txBody>
      </p:sp>
      <p:sp>
        <p:nvSpPr>
          <p:cNvPr id="210" name="Google Shape;210;p30"/>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 "rotation_range": 30, "width_shift_range":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0.3716…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0.88773…</a:t>
            </a:r>
            <a:endParaRPr sz="1000">
              <a:solidFill>
                <a:schemeClr val="lt1"/>
              </a:solidFill>
            </a:endParaRPr>
          </a:p>
        </p:txBody>
      </p:sp>
      <p:sp>
        <p:nvSpPr>
          <p:cNvPr id="211" name="Google Shape;211;p30"/>
          <p:cNvSpPr txBox="1"/>
          <p:nvPr/>
        </p:nvSpPr>
        <p:spPr>
          <a:xfrm>
            <a:off x="5072700"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 "rotation_range": 30, "height_shift_range":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0.3491…</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0.89119…</a:t>
            </a:r>
            <a:endParaRPr sz="1000">
              <a:solidFill>
                <a:schemeClr val="lt1"/>
              </a:solidFill>
            </a:endParaRPr>
          </a:p>
        </p:txBody>
      </p:sp>
      <p:pic>
        <p:nvPicPr>
          <p:cNvPr id="212" name="Google Shape;212;p30"/>
          <p:cNvPicPr preferRelativeResize="0"/>
          <p:nvPr/>
        </p:nvPicPr>
        <p:blipFill>
          <a:blip r:embed="rId3">
            <a:alphaModFix/>
          </a:blip>
          <a:stretch>
            <a:fillRect/>
          </a:stretch>
        </p:blipFill>
        <p:spPr>
          <a:xfrm>
            <a:off x="1198400" y="1187400"/>
            <a:ext cx="3090850" cy="2737074"/>
          </a:xfrm>
          <a:prstGeom prst="rect">
            <a:avLst/>
          </a:prstGeom>
          <a:noFill/>
          <a:ln>
            <a:noFill/>
          </a:ln>
        </p:spPr>
      </p:pic>
      <p:pic>
        <p:nvPicPr>
          <p:cNvPr id="213" name="Google Shape;213;p30"/>
          <p:cNvPicPr preferRelativeResize="0"/>
          <p:nvPr/>
        </p:nvPicPr>
        <p:blipFill>
          <a:blip r:embed="rId4">
            <a:alphaModFix/>
          </a:blip>
          <a:stretch>
            <a:fillRect/>
          </a:stretch>
        </p:blipFill>
        <p:spPr>
          <a:xfrm>
            <a:off x="5072700" y="1187400"/>
            <a:ext cx="3158574" cy="2737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Model Overview (4)</a:t>
            </a:r>
            <a:endParaRPr>
              <a:solidFill>
                <a:schemeClr val="lt1"/>
              </a:solidFill>
            </a:endParaRPr>
          </a:p>
        </p:txBody>
      </p:sp>
      <p:sp>
        <p:nvSpPr>
          <p:cNvPr id="219" name="Google Shape;219;p31"/>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br>
              <a:rPr lang="de" sz="1000">
                <a:solidFill>
                  <a:schemeClr val="lt1"/>
                </a:solidFill>
              </a:rPr>
            </a:br>
            <a:r>
              <a:rPr lang="de" sz="1000">
                <a:solidFill>
                  <a:schemeClr val="lt1"/>
                </a:solidFill>
              </a:rPr>
              <a:t>{"horizontal_flip": True, "width_shift_range": 0.2, "height_shift_range":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accuracy:0.89…  </a:t>
            </a:r>
            <a:endParaRPr sz="1000">
              <a:solidFill>
                <a:schemeClr val="lt1"/>
              </a:solidFill>
            </a:endParaRPr>
          </a:p>
        </p:txBody>
      </p:sp>
      <p:pic>
        <p:nvPicPr>
          <p:cNvPr id="220" name="Google Shape;220;p31"/>
          <p:cNvPicPr preferRelativeResize="0"/>
          <p:nvPr/>
        </p:nvPicPr>
        <p:blipFill>
          <a:blip r:embed="rId3">
            <a:alphaModFix/>
          </a:blip>
          <a:stretch>
            <a:fillRect/>
          </a:stretch>
        </p:blipFill>
        <p:spPr>
          <a:xfrm>
            <a:off x="1044025" y="1255400"/>
            <a:ext cx="2934025" cy="2634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904900" y="1415650"/>
            <a:ext cx="7431600" cy="1439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t/>
            </a:r>
            <a:endParaRPr sz="3720">
              <a:solidFill>
                <a:schemeClr val="lt1"/>
              </a:solidFill>
            </a:endParaRPr>
          </a:p>
          <a:p>
            <a:pPr indent="0" lvl="0" marL="0" marR="0" rtl="0" algn="l">
              <a:lnSpc>
                <a:spcPct val="100000"/>
              </a:lnSpc>
              <a:spcBef>
                <a:spcPts val="0"/>
              </a:spcBef>
              <a:spcAft>
                <a:spcPts val="0"/>
              </a:spcAft>
              <a:buSzPts val="990"/>
              <a:buNone/>
            </a:pPr>
            <a:r>
              <a:rPr lang="de" sz="3720">
                <a:solidFill>
                  <a:schemeClr val="lt1"/>
                </a:solidFill>
              </a:rPr>
              <a:t>Introduction</a:t>
            </a:r>
            <a:r>
              <a:rPr lang="de" sz="3520">
                <a:solidFill>
                  <a:schemeClr val="lt1"/>
                </a:solidFill>
              </a:rPr>
              <a:t> </a:t>
            </a:r>
            <a:endParaRPr sz="3520">
              <a:solidFill>
                <a:schemeClr val="lt1"/>
              </a:solidFill>
            </a:endParaRPr>
          </a:p>
          <a:p>
            <a:pPr indent="0" lvl="0" marL="0" rtl="0" algn="l">
              <a:spcBef>
                <a:spcPts val="0"/>
              </a:spcBef>
              <a:spcAft>
                <a:spcPts val="0"/>
              </a:spcAft>
              <a:buSzPts val="990"/>
              <a:buNone/>
            </a:pPr>
            <a:r>
              <a:t/>
            </a:r>
            <a:endParaRPr sz="3720"/>
          </a:p>
        </p:txBody>
      </p:sp>
      <p:cxnSp>
        <p:nvCxnSpPr>
          <p:cNvPr id="62" name="Google Shape;62;p14"/>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(1)</a:t>
            </a:r>
            <a:endParaRPr>
              <a:solidFill>
                <a:schemeClr val="lt1"/>
              </a:solidFill>
            </a:endParaRPr>
          </a:p>
        </p:txBody>
      </p:sp>
      <p:pic>
        <p:nvPicPr>
          <p:cNvPr id="226" name="Google Shape;226;p32"/>
          <p:cNvPicPr preferRelativeResize="0"/>
          <p:nvPr/>
        </p:nvPicPr>
        <p:blipFill>
          <a:blip r:embed="rId3">
            <a:alphaModFix/>
          </a:blip>
          <a:stretch>
            <a:fillRect/>
          </a:stretch>
        </p:blipFill>
        <p:spPr>
          <a:xfrm>
            <a:off x="1628100" y="1071200"/>
            <a:ext cx="2677400" cy="2677400"/>
          </a:xfrm>
          <a:prstGeom prst="rect">
            <a:avLst/>
          </a:prstGeom>
          <a:noFill/>
          <a:ln>
            <a:noFill/>
          </a:ln>
        </p:spPr>
      </p:pic>
      <p:pic>
        <p:nvPicPr>
          <p:cNvPr id="227" name="Google Shape;227;p32"/>
          <p:cNvPicPr preferRelativeResize="0"/>
          <p:nvPr/>
        </p:nvPicPr>
        <p:blipFill>
          <a:blip r:embed="rId4">
            <a:alphaModFix/>
          </a:blip>
          <a:stretch>
            <a:fillRect/>
          </a:stretch>
        </p:blipFill>
        <p:spPr>
          <a:xfrm>
            <a:off x="4431125" y="1071200"/>
            <a:ext cx="4283840" cy="2677400"/>
          </a:xfrm>
          <a:prstGeom prst="rect">
            <a:avLst/>
          </a:prstGeom>
          <a:noFill/>
          <a:ln>
            <a:noFill/>
          </a:ln>
        </p:spPr>
      </p:pic>
      <p:sp>
        <p:nvSpPr>
          <p:cNvPr id="228" name="Google Shape;228;p32"/>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0.8946…</a:t>
            </a:r>
            <a:endParaRPr sz="1000">
              <a:solidFill>
                <a:schemeClr val="lt1"/>
              </a:solidFill>
            </a:endParaRPr>
          </a:p>
        </p:txBody>
      </p:sp>
      <p:sp>
        <p:nvSpPr>
          <p:cNvPr id="229" name="Google Shape;229;p32"/>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[1.0775958e-10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4.9447899e-09]</a:t>
            </a:r>
            <a:endParaRPr sz="1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(2)</a:t>
            </a:r>
            <a:endParaRPr>
              <a:solidFill>
                <a:schemeClr val="lt1"/>
              </a:solidFill>
            </a:endParaRPr>
          </a:p>
        </p:txBody>
      </p:sp>
      <p:sp>
        <p:nvSpPr>
          <p:cNvPr id="235" name="Google Shape;235;p33"/>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[2.6504116e-10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8.3244744e-11]</a:t>
            </a:r>
            <a:endParaRPr sz="1000">
              <a:solidFill>
                <a:schemeClr val="lt1"/>
              </a:solidFill>
            </a:endParaRPr>
          </a:p>
        </p:txBody>
      </p:sp>
      <p:pic>
        <p:nvPicPr>
          <p:cNvPr id="236" name="Google Shape;236;p33"/>
          <p:cNvPicPr preferRelativeResize="0"/>
          <p:nvPr/>
        </p:nvPicPr>
        <p:blipFill>
          <a:blip r:embed="rId3">
            <a:alphaModFix/>
          </a:blip>
          <a:stretch>
            <a:fillRect/>
          </a:stretch>
        </p:blipFill>
        <p:spPr>
          <a:xfrm>
            <a:off x="1646475" y="1071200"/>
            <a:ext cx="2677400" cy="2677400"/>
          </a:xfrm>
          <a:prstGeom prst="rect">
            <a:avLst/>
          </a:prstGeom>
          <a:noFill/>
          <a:ln>
            <a:noFill/>
          </a:ln>
        </p:spPr>
      </p:pic>
      <p:pic>
        <p:nvPicPr>
          <p:cNvPr id="237" name="Google Shape;237;p33"/>
          <p:cNvPicPr preferRelativeResize="0"/>
          <p:nvPr/>
        </p:nvPicPr>
        <p:blipFill>
          <a:blip r:embed="rId4">
            <a:alphaModFix/>
          </a:blip>
          <a:stretch>
            <a:fillRect/>
          </a:stretch>
        </p:blipFill>
        <p:spPr>
          <a:xfrm>
            <a:off x="4431161" y="1067125"/>
            <a:ext cx="4283814" cy="2677400"/>
          </a:xfrm>
          <a:prstGeom prst="rect">
            <a:avLst/>
          </a:prstGeom>
          <a:noFill/>
          <a:ln>
            <a:noFill/>
          </a:ln>
        </p:spPr>
      </p:pic>
      <p:sp>
        <p:nvSpPr>
          <p:cNvPr id="238" name="Google Shape;238;p33"/>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Clr>
                <a:schemeClr val="dk1"/>
              </a:buClr>
              <a:buSzPts val="1100"/>
              <a:buFont typeface="Arial"/>
              <a:buNone/>
            </a:pPr>
            <a:r>
              <a:rPr lang="de" sz="1000">
                <a:solidFill>
                  <a:schemeClr val="lt1"/>
                </a:solidFill>
              </a:rPr>
              <a:t>{"rotation_range": 30}</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0.3549792….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0.8963…..</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(3)</a:t>
            </a:r>
            <a:endParaRPr>
              <a:solidFill>
                <a:schemeClr val="lt1"/>
              </a:solidFill>
            </a:endParaRPr>
          </a:p>
        </p:txBody>
      </p:sp>
      <p:sp>
        <p:nvSpPr>
          <p:cNvPr id="244" name="Google Shape;244;p34"/>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[6.346148e-13 </a:t>
            </a:r>
            <a:endParaRPr sz="1000">
              <a:solidFill>
                <a:schemeClr val="lt1"/>
              </a:solidFill>
            </a:endParaRPr>
          </a:p>
          <a:p>
            <a:pPr indent="0" lvl="0" marL="457200" rtl="0" algn="l">
              <a:spcBef>
                <a:spcPts val="0"/>
              </a:spcBef>
              <a:spcAft>
                <a:spcPts val="0"/>
              </a:spcAft>
              <a:buNone/>
            </a:pPr>
            <a:r>
              <a:rPr lang="de" sz="1000">
                <a:solidFill>
                  <a:schemeClr val="lt1"/>
                </a:solidFill>
              </a:rPr>
              <a:t>1.000000e+00 </a:t>
            </a:r>
            <a:endParaRPr sz="1000">
              <a:solidFill>
                <a:schemeClr val="lt1"/>
              </a:solidFill>
            </a:endParaRPr>
          </a:p>
          <a:p>
            <a:pPr indent="0" lvl="0" marL="457200" rtl="0" algn="l">
              <a:spcBef>
                <a:spcPts val="0"/>
              </a:spcBef>
              <a:spcAft>
                <a:spcPts val="0"/>
              </a:spcAft>
              <a:buNone/>
            </a:pPr>
            <a:r>
              <a:rPr lang="de" sz="1000">
                <a:solidFill>
                  <a:schemeClr val="lt1"/>
                </a:solidFill>
              </a:rPr>
              <a:t>8.613587e-12]</a:t>
            </a:r>
            <a:endParaRPr sz="1000">
              <a:solidFill>
                <a:schemeClr val="lt1"/>
              </a:solidFill>
            </a:endParaRPr>
          </a:p>
        </p:txBody>
      </p:sp>
      <p:pic>
        <p:nvPicPr>
          <p:cNvPr id="245" name="Google Shape;245;p34"/>
          <p:cNvPicPr preferRelativeResize="0"/>
          <p:nvPr/>
        </p:nvPicPr>
        <p:blipFill>
          <a:blip r:embed="rId3">
            <a:alphaModFix/>
          </a:blip>
          <a:stretch>
            <a:fillRect/>
          </a:stretch>
        </p:blipFill>
        <p:spPr>
          <a:xfrm>
            <a:off x="4519295" y="1122225"/>
            <a:ext cx="4195680" cy="2622300"/>
          </a:xfrm>
          <a:prstGeom prst="rect">
            <a:avLst/>
          </a:prstGeom>
          <a:noFill/>
          <a:ln>
            <a:noFill/>
          </a:ln>
        </p:spPr>
      </p:pic>
      <p:pic>
        <p:nvPicPr>
          <p:cNvPr id="246" name="Google Shape;246;p34"/>
          <p:cNvPicPr preferRelativeResize="0"/>
          <p:nvPr/>
        </p:nvPicPr>
        <p:blipFill>
          <a:blip r:embed="rId4">
            <a:alphaModFix/>
          </a:blip>
          <a:stretch>
            <a:fillRect/>
          </a:stretch>
        </p:blipFill>
        <p:spPr>
          <a:xfrm>
            <a:off x="1646475" y="1126300"/>
            <a:ext cx="2622300" cy="2622300"/>
          </a:xfrm>
          <a:prstGeom prst="rect">
            <a:avLst/>
          </a:prstGeom>
          <a:noFill/>
          <a:ln>
            <a:noFill/>
          </a:ln>
        </p:spPr>
      </p:pic>
      <p:sp>
        <p:nvSpPr>
          <p:cNvPr id="247" name="Google Shape;247;p34"/>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{"width_shift_range":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0.333…</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0.8963…</a:t>
            </a:r>
            <a:endParaRPr sz="1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(4)</a:t>
            </a:r>
            <a:endParaRPr>
              <a:solidFill>
                <a:schemeClr val="lt1"/>
              </a:solidFill>
            </a:endParaRPr>
          </a:p>
        </p:txBody>
      </p:sp>
      <p:sp>
        <p:nvSpPr>
          <p:cNvPr id="253" name="Google Shape;253;p35"/>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[4.0254965e-12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1.5472103e-10]</a:t>
            </a:r>
            <a:endParaRPr sz="1000">
              <a:solidFill>
                <a:schemeClr val="lt1"/>
              </a:solidFill>
            </a:endParaRPr>
          </a:p>
        </p:txBody>
      </p:sp>
      <p:pic>
        <p:nvPicPr>
          <p:cNvPr id="254" name="Google Shape;254;p35"/>
          <p:cNvPicPr preferRelativeResize="0"/>
          <p:nvPr/>
        </p:nvPicPr>
        <p:blipFill>
          <a:blip r:embed="rId3">
            <a:alphaModFix/>
          </a:blip>
          <a:stretch>
            <a:fillRect/>
          </a:stretch>
        </p:blipFill>
        <p:spPr>
          <a:xfrm>
            <a:off x="1646475" y="1111500"/>
            <a:ext cx="2622300" cy="2622300"/>
          </a:xfrm>
          <a:prstGeom prst="rect">
            <a:avLst/>
          </a:prstGeom>
          <a:noFill/>
          <a:ln>
            <a:noFill/>
          </a:ln>
        </p:spPr>
      </p:pic>
      <p:pic>
        <p:nvPicPr>
          <p:cNvPr id="255" name="Google Shape;255;p35"/>
          <p:cNvPicPr preferRelativeResize="0"/>
          <p:nvPr/>
        </p:nvPicPr>
        <p:blipFill>
          <a:blip r:embed="rId4">
            <a:alphaModFix/>
          </a:blip>
          <a:stretch>
            <a:fillRect/>
          </a:stretch>
        </p:blipFill>
        <p:spPr>
          <a:xfrm>
            <a:off x="4519268" y="1081275"/>
            <a:ext cx="4195707" cy="2622300"/>
          </a:xfrm>
          <a:prstGeom prst="rect">
            <a:avLst/>
          </a:prstGeom>
          <a:noFill/>
          <a:ln>
            <a:noFill/>
          </a:ln>
        </p:spPr>
      </p:pic>
      <p:sp>
        <p:nvSpPr>
          <p:cNvPr id="256" name="Google Shape;256;p35"/>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Clr>
                <a:schemeClr val="dk1"/>
              </a:buClr>
              <a:buSzPts val="1100"/>
              <a:buFont typeface="Arial"/>
              <a:buNone/>
            </a:pPr>
            <a:r>
              <a:rPr lang="de" sz="1000">
                <a:solidFill>
                  <a:schemeClr val="lt1"/>
                </a:solidFill>
              </a:rPr>
              <a:t>{"height_shift_range":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0.3437…</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0.90155…</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(5)</a:t>
            </a:r>
            <a:endParaRPr>
              <a:solidFill>
                <a:schemeClr val="lt1"/>
              </a:solidFill>
            </a:endParaRPr>
          </a:p>
        </p:txBody>
      </p:sp>
      <p:sp>
        <p:nvSpPr>
          <p:cNvPr id="262" name="Google Shape;262;p36"/>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[2.4399577e-12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2.5841727e-08]</a:t>
            </a:r>
            <a:endParaRPr sz="1000">
              <a:solidFill>
                <a:schemeClr val="lt1"/>
              </a:solidFill>
            </a:endParaRPr>
          </a:p>
        </p:txBody>
      </p:sp>
      <p:pic>
        <p:nvPicPr>
          <p:cNvPr id="263" name="Google Shape;263;p36"/>
          <p:cNvPicPr preferRelativeResize="0"/>
          <p:nvPr/>
        </p:nvPicPr>
        <p:blipFill>
          <a:blip r:embed="rId3">
            <a:alphaModFix/>
          </a:blip>
          <a:stretch>
            <a:fillRect/>
          </a:stretch>
        </p:blipFill>
        <p:spPr>
          <a:xfrm>
            <a:off x="1603700" y="1081275"/>
            <a:ext cx="2622300" cy="2622300"/>
          </a:xfrm>
          <a:prstGeom prst="rect">
            <a:avLst/>
          </a:prstGeom>
          <a:noFill/>
          <a:ln>
            <a:noFill/>
          </a:ln>
        </p:spPr>
      </p:pic>
      <p:pic>
        <p:nvPicPr>
          <p:cNvPr id="264" name="Google Shape;264;p36"/>
          <p:cNvPicPr preferRelativeResize="0"/>
          <p:nvPr/>
        </p:nvPicPr>
        <p:blipFill>
          <a:blip r:embed="rId4">
            <a:alphaModFix/>
          </a:blip>
          <a:stretch>
            <a:fillRect/>
          </a:stretch>
        </p:blipFill>
        <p:spPr>
          <a:xfrm>
            <a:off x="4519305" y="1081275"/>
            <a:ext cx="4195669" cy="2622300"/>
          </a:xfrm>
          <a:prstGeom prst="rect">
            <a:avLst/>
          </a:prstGeom>
          <a:noFill/>
          <a:ln>
            <a:noFill/>
          </a:ln>
        </p:spPr>
      </p:pic>
      <p:sp>
        <p:nvSpPr>
          <p:cNvPr id="265" name="Google Shape;265;p36"/>
          <p:cNvSpPr txBox="1"/>
          <p:nvPr/>
        </p:nvSpPr>
        <p:spPr>
          <a:xfrm>
            <a:off x="12220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 "rotation_range": 30, "width_shift_range":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0.3716…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0.88773…</a:t>
            </a:r>
            <a:endParaRPr sz="1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(6)</a:t>
            </a:r>
            <a:endParaRPr>
              <a:solidFill>
                <a:schemeClr val="lt1"/>
              </a:solidFill>
            </a:endParaRPr>
          </a:p>
        </p:txBody>
      </p:sp>
      <p:sp>
        <p:nvSpPr>
          <p:cNvPr id="271" name="Google Shape;271;p37"/>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[3.8354413e-09 </a:t>
            </a:r>
            <a:endParaRPr sz="1000">
              <a:solidFill>
                <a:schemeClr val="lt1"/>
              </a:solidFill>
            </a:endParaRPr>
          </a:p>
          <a:p>
            <a:pPr indent="0" lvl="0" marL="457200" rtl="0" algn="l">
              <a:spcBef>
                <a:spcPts val="0"/>
              </a:spcBef>
              <a:spcAft>
                <a:spcPts val="0"/>
              </a:spcAft>
              <a:buNone/>
            </a:pPr>
            <a:r>
              <a:rPr lang="de" sz="1000">
                <a:solidFill>
                  <a:schemeClr val="lt1"/>
                </a:solidFill>
              </a:rPr>
              <a:t>9.9904221e-01 </a:t>
            </a:r>
            <a:endParaRPr sz="1000">
              <a:solidFill>
                <a:schemeClr val="lt1"/>
              </a:solidFill>
            </a:endParaRPr>
          </a:p>
          <a:p>
            <a:pPr indent="0" lvl="0" marL="457200" rtl="0" algn="l">
              <a:spcBef>
                <a:spcPts val="0"/>
              </a:spcBef>
              <a:spcAft>
                <a:spcPts val="0"/>
              </a:spcAft>
              <a:buNone/>
            </a:pPr>
            <a:r>
              <a:rPr lang="de" sz="1000">
                <a:solidFill>
                  <a:schemeClr val="lt1"/>
                </a:solidFill>
              </a:rPr>
              <a:t>9.5781486e-04]</a:t>
            </a:r>
            <a:endParaRPr sz="1000">
              <a:solidFill>
                <a:schemeClr val="lt1"/>
              </a:solidFill>
            </a:endParaRPr>
          </a:p>
        </p:txBody>
      </p:sp>
      <p:pic>
        <p:nvPicPr>
          <p:cNvPr id="272" name="Google Shape;272;p37"/>
          <p:cNvPicPr preferRelativeResize="0"/>
          <p:nvPr/>
        </p:nvPicPr>
        <p:blipFill>
          <a:blip r:embed="rId3">
            <a:alphaModFix/>
          </a:blip>
          <a:stretch>
            <a:fillRect/>
          </a:stretch>
        </p:blipFill>
        <p:spPr>
          <a:xfrm>
            <a:off x="1603700" y="1081275"/>
            <a:ext cx="2622300" cy="2622300"/>
          </a:xfrm>
          <a:prstGeom prst="rect">
            <a:avLst/>
          </a:prstGeom>
          <a:noFill/>
          <a:ln>
            <a:noFill/>
          </a:ln>
        </p:spPr>
      </p:pic>
      <p:pic>
        <p:nvPicPr>
          <p:cNvPr id="273" name="Google Shape;273;p37"/>
          <p:cNvPicPr preferRelativeResize="0"/>
          <p:nvPr/>
        </p:nvPicPr>
        <p:blipFill>
          <a:blip r:embed="rId4">
            <a:alphaModFix/>
          </a:blip>
          <a:stretch>
            <a:fillRect/>
          </a:stretch>
        </p:blipFill>
        <p:spPr>
          <a:xfrm>
            <a:off x="4519269" y="1081275"/>
            <a:ext cx="4195706" cy="2622300"/>
          </a:xfrm>
          <a:prstGeom prst="rect">
            <a:avLst/>
          </a:prstGeom>
          <a:noFill/>
          <a:ln>
            <a:noFill/>
          </a:ln>
        </p:spPr>
      </p:pic>
      <p:sp>
        <p:nvSpPr>
          <p:cNvPr id="274" name="Google Shape;274;p37"/>
          <p:cNvSpPr txBox="1"/>
          <p:nvPr/>
        </p:nvSpPr>
        <p:spPr>
          <a:xfrm>
            <a:off x="1310300"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endParaRPr sz="1000">
              <a:solidFill>
                <a:schemeClr val="lt1"/>
              </a:solidFill>
            </a:endParaRPr>
          </a:p>
          <a:p>
            <a:pPr indent="0" lvl="0" marL="457200" rtl="0" algn="l">
              <a:spcBef>
                <a:spcPts val="0"/>
              </a:spcBef>
              <a:spcAft>
                <a:spcPts val="0"/>
              </a:spcAft>
              <a:buNone/>
            </a:pPr>
            <a:r>
              <a:rPr lang="de" sz="1000">
                <a:solidFill>
                  <a:schemeClr val="lt1"/>
                </a:solidFill>
              </a:rPr>
              <a:t>{"horizontal_flip": True, "rotation_range": 30, "height_shift_range":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0.3491…</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 0.89119…</a:t>
            </a:r>
            <a:endParaRPr sz="1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(7)</a:t>
            </a:r>
            <a:endParaRPr>
              <a:solidFill>
                <a:schemeClr val="lt1"/>
              </a:solidFill>
            </a:endParaRPr>
          </a:p>
        </p:txBody>
      </p:sp>
      <p:sp>
        <p:nvSpPr>
          <p:cNvPr id="280" name="Google Shape;280;p38"/>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[1.2171000e-08 </a:t>
            </a:r>
            <a:endParaRPr sz="1000">
              <a:solidFill>
                <a:schemeClr val="lt1"/>
              </a:solidFill>
            </a:endParaRPr>
          </a:p>
          <a:p>
            <a:pPr indent="0" lvl="0" marL="457200" rtl="0" algn="l">
              <a:spcBef>
                <a:spcPts val="0"/>
              </a:spcBef>
              <a:spcAft>
                <a:spcPts val="0"/>
              </a:spcAft>
              <a:buNone/>
            </a:pPr>
            <a:r>
              <a:rPr lang="de" sz="1000">
                <a:solidFill>
                  <a:schemeClr val="lt1"/>
                </a:solidFill>
              </a:rPr>
              <a:t>9.9857342e-01 </a:t>
            </a:r>
            <a:endParaRPr sz="1000">
              <a:solidFill>
                <a:schemeClr val="lt1"/>
              </a:solidFill>
            </a:endParaRPr>
          </a:p>
          <a:p>
            <a:pPr indent="0" lvl="0" marL="457200" rtl="0" algn="l">
              <a:spcBef>
                <a:spcPts val="0"/>
              </a:spcBef>
              <a:spcAft>
                <a:spcPts val="0"/>
              </a:spcAft>
              <a:buNone/>
            </a:pPr>
            <a:r>
              <a:rPr lang="de" sz="1000">
                <a:solidFill>
                  <a:schemeClr val="lt1"/>
                </a:solidFill>
              </a:rPr>
              <a:t>1.4265152e-03]</a:t>
            </a:r>
            <a:endParaRPr sz="1000">
              <a:solidFill>
                <a:schemeClr val="lt1"/>
              </a:solidFill>
            </a:endParaRPr>
          </a:p>
        </p:txBody>
      </p:sp>
      <p:sp>
        <p:nvSpPr>
          <p:cNvPr id="281" name="Google Shape;281;p38"/>
          <p:cNvSpPr txBox="1"/>
          <p:nvPr/>
        </p:nvSpPr>
        <p:spPr>
          <a:xfrm>
            <a:off x="1310300"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Augmentation Method: </a:t>
            </a:r>
            <a:br>
              <a:rPr lang="de" sz="1000">
                <a:solidFill>
                  <a:schemeClr val="lt1"/>
                </a:solidFill>
              </a:rPr>
            </a:br>
            <a:r>
              <a:rPr lang="de" sz="1000">
                <a:solidFill>
                  <a:schemeClr val="lt1"/>
                </a:solidFill>
              </a:rPr>
              <a:t>{"horizontal_flip": True, "width_shift_range": 0.2, "height_shift_range": 0.2}</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loss: 0.336</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Test accuracy:0.89  </a:t>
            </a:r>
            <a:endParaRPr sz="1000">
              <a:solidFill>
                <a:schemeClr val="lt1"/>
              </a:solidFill>
            </a:endParaRPr>
          </a:p>
          <a:p>
            <a:pPr indent="0" lvl="0" marL="914400" rtl="0" algn="l">
              <a:spcBef>
                <a:spcPts val="0"/>
              </a:spcBef>
              <a:spcAft>
                <a:spcPts val="0"/>
              </a:spcAft>
              <a:buNone/>
            </a:pPr>
            <a:r>
              <a:t/>
            </a:r>
            <a:endParaRPr sz="1000">
              <a:solidFill>
                <a:schemeClr val="lt1"/>
              </a:solidFill>
            </a:endParaRPr>
          </a:p>
        </p:txBody>
      </p:sp>
      <p:pic>
        <p:nvPicPr>
          <p:cNvPr id="282" name="Google Shape;282;p38"/>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283" name="Google Shape;283;p38"/>
          <p:cNvPicPr preferRelativeResize="0"/>
          <p:nvPr/>
        </p:nvPicPr>
        <p:blipFill>
          <a:blip r:embed="rId4">
            <a:alphaModFix/>
          </a:blip>
          <a:stretch>
            <a:fillRect/>
          </a:stretch>
        </p:blipFill>
        <p:spPr>
          <a:xfrm>
            <a:off x="4592581" y="1127075"/>
            <a:ext cx="4122394" cy="257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Findings</a:t>
            </a:r>
            <a:endParaRPr>
              <a:solidFill>
                <a:schemeClr val="lt1"/>
              </a:solidFill>
            </a:endParaRPr>
          </a:p>
        </p:txBody>
      </p:sp>
      <p:sp>
        <p:nvSpPr>
          <p:cNvPr id="289" name="Google Shape;289;p39"/>
          <p:cNvSpPr txBox="1"/>
          <p:nvPr>
            <p:ph idx="1" type="body"/>
          </p:nvPr>
        </p:nvSpPr>
        <p:spPr>
          <a:xfrm>
            <a:off x="912300" y="1152475"/>
            <a:ext cx="79200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lang="de">
                <a:solidFill>
                  <a:schemeClr val="lt1"/>
                </a:solidFill>
              </a:rPr>
              <a:t>Parameter Number: 23 593 859</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Since data augmentation does not affect the structure or parameters of the neural network model, the total number of parameters remains the same</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Model 4 with the Augmentation Method = {"height_shift_range": 0.2} had the best overall performance</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Why did it perform so well ?</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If the objects in the dataset have variations in their vertical positions, applying height shifts can help the model learn to recognize objects regardless of their vertical placement ⇒ Improvement of Robustness</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Data Augmentation</a:t>
            </a:r>
            <a:endParaRPr>
              <a:solidFill>
                <a:schemeClr val="lt1"/>
              </a:solidFill>
            </a:endParaRPr>
          </a:p>
          <a:p>
            <a:pPr indent="0" lvl="0" marL="0" rtl="0" algn="l">
              <a:spcBef>
                <a:spcPts val="0"/>
              </a:spcBef>
              <a:spcAft>
                <a:spcPts val="0"/>
              </a:spcAft>
              <a:buNone/>
            </a:pPr>
            <a:r>
              <a:rPr lang="de"/>
              <a:t>Agneda</a:t>
            </a:r>
            <a:endParaRPr/>
          </a:p>
        </p:txBody>
      </p:sp>
      <p:sp>
        <p:nvSpPr>
          <p:cNvPr id="295" name="Google Shape;295;p40"/>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de">
                <a:solidFill>
                  <a:schemeClr val="lt1"/>
                </a:solidFill>
              </a:rPr>
              <a:t>The dataset was split into training and testing sets with an 80/20 ratio</a:t>
            </a:r>
            <a:endParaRPr>
              <a:solidFill>
                <a:schemeClr val="lt1"/>
              </a:solidFill>
            </a:endParaRPr>
          </a:p>
          <a:p>
            <a:pPr indent="0" lvl="0" marL="0" rtl="0" algn="l">
              <a:spcBef>
                <a:spcPts val="1200"/>
              </a:spcBef>
              <a:spcAft>
                <a:spcPts val="0"/>
              </a:spcAft>
              <a:buNone/>
            </a:pPr>
            <a:r>
              <a:rPr lang="de">
                <a:solidFill>
                  <a:schemeClr val="lt1"/>
                </a:solidFill>
              </a:rPr>
              <a:t>Using TensorFlow's `ImageDataGenerator`, the images were normalized (scaled to a [0, 1] range) to facilitate model training.</a:t>
            </a:r>
            <a:endParaRPr>
              <a:solidFill>
                <a:schemeClr val="lt1"/>
              </a:solidFill>
            </a:endParaRPr>
          </a:p>
          <a:p>
            <a:pPr indent="0" lvl="0" marL="0" rtl="0" algn="l">
              <a:spcBef>
                <a:spcPts val="1200"/>
              </a:spcBef>
              <a:spcAft>
                <a:spcPts val="0"/>
              </a:spcAft>
              <a:buNone/>
            </a:pPr>
            <a:r>
              <a:rPr lang="de">
                <a:solidFill>
                  <a:schemeClr val="lt1"/>
                </a:solidFill>
              </a:rPr>
              <a:t>Model was adapted to classify just three (Bicycle, Golf Cart, and Balloon) by adding a Global Average Pooling layer followed by a Dense output layer with softmax activation corresponding to these three classes.</a:t>
            </a:r>
            <a:endParaRPr>
              <a:solidFill>
                <a:schemeClr val="lt1"/>
              </a:solidFill>
            </a:endParaRPr>
          </a:p>
          <a:p>
            <a:pPr indent="0" lvl="0" marL="0" rtl="0" algn="l">
              <a:spcBef>
                <a:spcPts val="1200"/>
              </a:spcBef>
              <a:spcAft>
                <a:spcPts val="0"/>
              </a:spcAft>
              <a:buNone/>
            </a:pPr>
            <a:r>
              <a:rPr lang="de">
                <a:solidFill>
                  <a:schemeClr val="lt1"/>
                </a:solidFill>
              </a:rPr>
              <a:t>The base layers of ResNet50 were frozen to preserve the pre-learned features, focusing the training on the added output layers.</a:t>
            </a:r>
            <a:endParaRPr>
              <a:solidFill>
                <a:schemeClr val="lt1"/>
              </a:solidFill>
            </a:endParaRPr>
          </a:p>
          <a:p>
            <a:pPr indent="0" lvl="0" marL="0" rtl="0" algn="l">
              <a:spcBef>
                <a:spcPts val="1200"/>
              </a:spcBef>
              <a:spcAft>
                <a:spcPts val="0"/>
              </a:spcAft>
              <a:buNone/>
            </a:pPr>
            <a:r>
              <a:rPr lang="de">
                <a:solidFill>
                  <a:schemeClr val="lt1"/>
                </a:solidFill>
              </a:rPr>
              <a:t>   - The model was compiled with the Adam optimizer and categorical crossentropy loss function, suitable for multi-class classification.</a:t>
            </a:r>
            <a:endParaRPr>
              <a:solidFill>
                <a:schemeClr val="lt1"/>
              </a:solidFill>
            </a:endParaRPr>
          </a:p>
          <a:p>
            <a:pPr indent="0" lvl="0" marL="0" rtl="0" algn="l">
              <a:spcBef>
                <a:spcPts val="1200"/>
              </a:spcBef>
              <a:spcAft>
                <a:spcPts val="1200"/>
              </a:spcAft>
              <a:buNone/>
            </a:pPr>
            <a:r>
              <a:rPr lang="de">
                <a:solidFill>
                  <a:schemeClr val="lt1"/>
                </a:solidFill>
              </a:rPr>
              <a:t>   - Callbacks, including model checkpoint (to save the best model), early stopping (to prevent overfitting), and TensorBoard (for training visualization), were utilized during training.</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904900" y="1561825"/>
            <a:ext cx="4946400" cy="1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de" sz="3720">
                <a:solidFill>
                  <a:schemeClr val="lt1"/>
                </a:solidFill>
              </a:rPr>
              <a:t>Modifying the Architecture</a:t>
            </a:r>
            <a:endParaRPr sz="3720">
              <a:solidFill>
                <a:schemeClr val="lt1"/>
              </a:solidFill>
            </a:endParaRPr>
          </a:p>
          <a:p>
            <a:pPr indent="0" lvl="0" marL="0" rtl="0" algn="l">
              <a:spcBef>
                <a:spcPts val="0"/>
              </a:spcBef>
              <a:spcAft>
                <a:spcPts val="0"/>
              </a:spcAft>
              <a:buSzPts val="990"/>
              <a:buNone/>
            </a:pPr>
            <a:r>
              <a:t/>
            </a:r>
            <a:endParaRPr sz="3720"/>
          </a:p>
        </p:txBody>
      </p:sp>
      <p:cxnSp>
        <p:nvCxnSpPr>
          <p:cNvPr id="301" name="Google Shape;301;p41"/>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Project task Overview</a:t>
            </a:r>
            <a:endParaRPr>
              <a:solidFill>
                <a:schemeClr val="lt1"/>
              </a:solidFill>
            </a:endParaRPr>
          </a:p>
          <a:p>
            <a:pPr indent="0" lvl="0" marL="0" rtl="0" algn="l">
              <a:spcBef>
                <a:spcPts val="0"/>
              </a:spcBef>
              <a:spcAft>
                <a:spcPts val="0"/>
              </a:spcAft>
              <a:buNone/>
            </a:pPr>
            <a:r>
              <a:rPr lang="de"/>
              <a:t>Agneda</a:t>
            </a:r>
            <a:endParaRPr/>
          </a:p>
        </p:txBody>
      </p:sp>
      <p:sp>
        <p:nvSpPr>
          <p:cNvPr id="68" name="Google Shape;68;p15"/>
          <p:cNvSpPr txBox="1"/>
          <p:nvPr>
            <p:ph idx="1" type="body"/>
          </p:nvPr>
        </p:nvSpPr>
        <p:spPr>
          <a:xfrm>
            <a:off x="920725" y="1152475"/>
            <a:ext cx="7911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AutoNum type="arabicPeriod"/>
            </a:pPr>
            <a:r>
              <a:rPr lang="de">
                <a:solidFill>
                  <a:schemeClr val="lt1"/>
                </a:solidFill>
              </a:rPr>
              <a:t>Experimenting with transfer learning: Using a imagenet pretrained ResNet50 architecture, training the model and estimation of the testset accuracy </a:t>
            </a:r>
            <a:endParaRPr>
              <a:solidFill>
                <a:schemeClr val="lt1"/>
              </a:solidFill>
            </a:endParaRPr>
          </a:p>
          <a:p>
            <a:pPr indent="-342900" lvl="0" marL="457200" rtl="0" algn="l">
              <a:spcBef>
                <a:spcPts val="0"/>
              </a:spcBef>
              <a:spcAft>
                <a:spcPts val="0"/>
              </a:spcAft>
              <a:buClr>
                <a:schemeClr val="lt1"/>
              </a:buClr>
              <a:buSzPts val="1800"/>
              <a:buAutoNum type="arabicPeriod"/>
            </a:pPr>
            <a:r>
              <a:rPr lang="de">
                <a:solidFill>
                  <a:schemeClr val="lt1"/>
                </a:solidFill>
              </a:rPr>
              <a:t>Experimenting with data augmentation: Add data augmentation (Random flip, Random rotate, Random translation) and train again, discuss results </a:t>
            </a:r>
            <a:endParaRPr>
              <a:solidFill>
                <a:schemeClr val="lt1"/>
              </a:solidFill>
            </a:endParaRPr>
          </a:p>
          <a:p>
            <a:pPr indent="-342900" lvl="0" marL="457200" rtl="0" algn="l">
              <a:spcBef>
                <a:spcPts val="0"/>
              </a:spcBef>
              <a:spcAft>
                <a:spcPts val="0"/>
              </a:spcAft>
              <a:buClr>
                <a:schemeClr val="lt1"/>
              </a:buClr>
              <a:buSzPts val="1800"/>
              <a:buAutoNum type="arabicPeriod"/>
            </a:pPr>
            <a:r>
              <a:rPr lang="de">
                <a:solidFill>
                  <a:schemeClr val="lt1"/>
                </a:solidFill>
              </a:rPr>
              <a:t>Experimenting with different architectures</a:t>
            </a:r>
            <a:endParaRPr>
              <a:solidFill>
                <a:schemeClr val="lt1"/>
              </a:solidFill>
            </a:endParaRPr>
          </a:p>
          <a:p>
            <a:pPr indent="-342900" lvl="0" marL="457200" rtl="0" algn="l">
              <a:spcBef>
                <a:spcPts val="0"/>
              </a:spcBef>
              <a:spcAft>
                <a:spcPts val="0"/>
              </a:spcAft>
              <a:buClr>
                <a:schemeClr val="lt1"/>
              </a:buClr>
              <a:buSzPts val="1800"/>
              <a:buAutoNum type="arabicPeriod"/>
            </a:pPr>
            <a:r>
              <a:rPr lang="de">
                <a:solidFill>
                  <a:schemeClr val="lt1"/>
                </a:solidFill>
              </a:rPr>
              <a:t>Testing a few of our images from the internet and showing the activation maps </a:t>
            </a:r>
            <a:endParaRPr>
              <a:solidFill>
                <a:schemeClr val="lt1"/>
              </a:solidFill>
            </a:endParaRPr>
          </a:p>
          <a:p>
            <a:pPr indent="-342900" lvl="0" marL="457200" rtl="0" algn="l">
              <a:spcBef>
                <a:spcPts val="0"/>
              </a:spcBef>
              <a:spcAft>
                <a:spcPts val="0"/>
              </a:spcAft>
              <a:buClr>
                <a:schemeClr val="lt1"/>
              </a:buClr>
              <a:buSzPts val="1800"/>
              <a:buAutoNum type="arabicPeriod"/>
            </a:pPr>
            <a:r>
              <a:rPr lang="de">
                <a:solidFill>
                  <a:schemeClr val="lt1"/>
                </a:solidFill>
              </a:rPr>
              <a:t>Discussing several questions (accuracy, infrastructure, inference time, number of parameters, performance of categories, confusion matrix, challenges &amp; learnings)</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Overview</a:t>
            </a:r>
            <a:endParaRPr>
              <a:solidFill>
                <a:schemeClr val="lt1"/>
              </a:solidFill>
            </a:endParaRPr>
          </a:p>
          <a:p>
            <a:pPr indent="0" lvl="0" marL="0" rtl="0" algn="l">
              <a:spcBef>
                <a:spcPts val="0"/>
              </a:spcBef>
              <a:spcAft>
                <a:spcPts val="0"/>
              </a:spcAft>
              <a:buNone/>
            </a:pPr>
            <a:r>
              <a:rPr lang="de"/>
              <a:t>Agneda</a:t>
            </a:r>
            <a:endParaRPr/>
          </a:p>
        </p:txBody>
      </p:sp>
      <p:sp>
        <p:nvSpPr>
          <p:cNvPr id="307" name="Google Shape;307;p42"/>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de">
                <a:solidFill>
                  <a:schemeClr val="lt1"/>
                </a:solidFill>
              </a:rPr>
              <a:t>The last two stages of the ResNet50 are replaced.</a:t>
            </a:r>
            <a:endParaRPr>
              <a:solidFill>
                <a:schemeClr val="lt1"/>
              </a:solidFill>
            </a:endParaRPr>
          </a:p>
          <a:p>
            <a:pPr indent="0" lvl="0" marL="0" rtl="0" algn="l">
              <a:spcBef>
                <a:spcPts val="1200"/>
              </a:spcBef>
              <a:spcAft>
                <a:spcPts val="0"/>
              </a:spcAft>
              <a:buNone/>
            </a:pPr>
            <a:r>
              <a:rPr lang="de">
                <a:solidFill>
                  <a:schemeClr val="lt1"/>
                </a:solidFill>
              </a:rPr>
              <a:t>Three different layers were added step by step:</a:t>
            </a:r>
            <a:endParaRPr>
              <a:solidFill>
                <a:schemeClr val="lt1"/>
              </a:solidFill>
            </a:endParaRPr>
          </a:p>
          <a:p>
            <a:pPr indent="-317182" lvl="0" marL="457200" rtl="0" algn="l">
              <a:spcBef>
                <a:spcPts val="1200"/>
              </a:spcBef>
              <a:spcAft>
                <a:spcPts val="0"/>
              </a:spcAft>
              <a:buClr>
                <a:schemeClr val="lt1"/>
              </a:buClr>
              <a:buSzPct val="100000"/>
              <a:buChar char="-"/>
            </a:pPr>
            <a:r>
              <a:rPr lang="de">
                <a:solidFill>
                  <a:schemeClr val="lt1"/>
                </a:solidFill>
              </a:rPr>
              <a:t>kernel 3x3, filters 512, padding same, stride 1, activation: leaky relu</a:t>
            </a:r>
            <a:endParaRPr>
              <a:solidFill>
                <a:schemeClr val="lt1"/>
              </a:solidFill>
            </a:endParaRPr>
          </a:p>
          <a:p>
            <a:pPr indent="-317182" lvl="0" marL="457200" rtl="0" algn="l">
              <a:spcBef>
                <a:spcPts val="0"/>
              </a:spcBef>
              <a:spcAft>
                <a:spcPts val="0"/>
              </a:spcAft>
              <a:buClr>
                <a:schemeClr val="lt1"/>
              </a:buClr>
              <a:buSzPct val="100000"/>
              <a:buChar char="-"/>
            </a:pPr>
            <a:r>
              <a:rPr lang="de">
                <a:solidFill>
                  <a:schemeClr val="lt1"/>
                </a:solidFill>
              </a:rPr>
              <a:t>kernel 1x1, filters 1024, padding same, stride 1, activation: leaky relu</a:t>
            </a:r>
            <a:endParaRPr>
              <a:solidFill>
                <a:schemeClr val="lt1"/>
              </a:solidFill>
            </a:endParaRPr>
          </a:p>
          <a:p>
            <a:pPr indent="-317182" lvl="0" marL="457200" rtl="0" algn="l">
              <a:spcBef>
                <a:spcPts val="0"/>
              </a:spcBef>
              <a:spcAft>
                <a:spcPts val="0"/>
              </a:spcAft>
              <a:buClr>
                <a:schemeClr val="lt1"/>
              </a:buClr>
              <a:buSzPct val="100000"/>
              <a:buChar char="-"/>
            </a:pPr>
            <a:r>
              <a:rPr lang="de">
                <a:solidFill>
                  <a:schemeClr val="lt1"/>
                </a:solidFill>
              </a:rPr>
              <a:t>kernel 3x3, filters 1024, padding same, stride 2, activation: leaky relu</a:t>
            </a:r>
            <a:endParaRPr>
              <a:solidFill>
                <a:schemeClr val="lt1"/>
              </a:solidFill>
            </a:endParaRPr>
          </a:p>
          <a:p>
            <a:pPr indent="0" lvl="0" marL="0" rtl="0" algn="l">
              <a:spcBef>
                <a:spcPts val="1200"/>
              </a:spcBef>
              <a:spcAft>
                <a:spcPts val="0"/>
              </a:spcAft>
              <a:buNone/>
            </a:pPr>
            <a:r>
              <a:rPr lang="de">
                <a:solidFill>
                  <a:schemeClr val="lt1"/>
                </a:solidFill>
              </a:rPr>
              <a:t>- These layers were again followed by a Global Average Pooling Layer and a Dense layer with softmax activation.</a:t>
            </a:r>
            <a:endParaRPr>
              <a:solidFill>
                <a:schemeClr val="lt1"/>
              </a:solidFill>
            </a:endParaRPr>
          </a:p>
          <a:p>
            <a:pPr indent="0" lvl="0" marL="0" rtl="0" algn="l">
              <a:spcBef>
                <a:spcPts val="1200"/>
              </a:spcBef>
              <a:spcAft>
                <a:spcPts val="0"/>
              </a:spcAft>
              <a:buNone/>
            </a:pPr>
            <a:r>
              <a:rPr lang="de">
                <a:solidFill>
                  <a:schemeClr val="lt1"/>
                </a:solidFill>
              </a:rPr>
              <a:t>-All layers from the pretrained model are freezed. The models are fitted using 10 epochs. </a:t>
            </a:r>
            <a:endParaRPr>
              <a:solidFill>
                <a:schemeClr val="lt1"/>
              </a:solidFill>
            </a:endParaRPr>
          </a:p>
          <a:p>
            <a:pPr indent="0" lvl="0" marL="0" rtl="0" algn="l">
              <a:spcBef>
                <a:spcPts val="1200"/>
              </a:spcBef>
              <a:spcAft>
                <a:spcPts val="0"/>
              </a:spcAft>
              <a:buNone/>
            </a:pPr>
            <a:r>
              <a:rPr lang="de">
                <a:solidFill>
                  <a:schemeClr val="lt1"/>
                </a:solidFill>
              </a:rPr>
              <a:t>-For the fourth model, only the first two stages were freezed.</a:t>
            </a:r>
            <a:endParaRPr>
              <a:solidFill>
                <a:schemeClr val="lt1"/>
              </a:solidFill>
            </a:endParaRPr>
          </a:p>
          <a:p>
            <a:pPr indent="0" lvl="0" marL="0" rtl="0" algn="l">
              <a:spcBef>
                <a:spcPts val="1200"/>
              </a:spcBef>
              <a:spcAft>
                <a:spcPts val="1200"/>
              </a:spcAft>
              <a:buNone/>
            </a:pPr>
            <a:r>
              <a:rPr lang="de">
                <a:solidFill>
                  <a:schemeClr val="lt1"/>
                </a:solidFill>
              </a:rPr>
              <a:t>-The models were trained using the same optimizer, loss, number of epochs and batch size as before.</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Architecture (1)</a:t>
            </a:r>
            <a:endParaRPr>
              <a:solidFill>
                <a:schemeClr val="lt1"/>
              </a:solidFill>
            </a:endParaRPr>
          </a:p>
        </p:txBody>
      </p:sp>
      <p:pic>
        <p:nvPicPr>
          <p:cNvPr id="313" name="Google Shape;313;p43"/>
          <p:cNvPicPr preferRelativeResize="0"/>
          <p:nvPr/>
        </p:nvPicPr>
        <p:blipFill>
          <a:blip r:embed="rId3">
            <a:alphaModFix/>
          </a:blip>
          <a:stretch>
            <a:fillRect/>
          </a:stretch>
        </p:blipFill>
        <p:spPr>
          <a:xfrm>
            <a:off x="5072300" y="1257438"/>
            <a:ext cx="3209100" cy="2628600"/>
          </a:xfrm>
          <a:prstGeom prst="rect">
            <a:avLst/>
          </a:prstGeom>
          <a:noFill/>
          <a:ln>
            <a:noFill/>
          </a:ln>
        </p:spPr>
      </p:pic>
      <p:sp>
        <p:nvSpPr>
          <p:cNvPr id="314" name="Google Shape;314;p43"/>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5" name="Google Shape;315;p43"/>
          <p:cNvSpPr txBox="1"/>
          <p:nvPr>
            <p:ph idx="1" type="body"/>
          </p:nvPr>
        </p:nvSpPr>
        <p:spPr>
          <a:xfrm>
            <a:off x="920725" y="1152475"/>
            <a:ext cx="342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3 821 443 Parameter</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Loss: 1.485930</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Acc: 0.716753	</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Bicycle</a:t>
            </a:r>
            <a:endParaRPr>
              <a:solidFill>
                <a:schemeClr val="lt1"/>
              </a:solidFill>
            </a:endParaRPr>
          </a:p>
        </p:txBody>
      </p:sp>
      <p:sp>
        <p:nvSpPr>
          <p:cNvPr id="321" name="Google Shape;321;p44"/>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[8.8299257e-01 </a:t>
            </a:r>
            <a:endParaRPr sz="1000">
              <a:solidFill>
                <a:schemeClr val="lt1"/>
              </a:solidFill>
            </a:endParaRPr>
          </a:p>
          <a:p>
            <a:pPr indent="0" lvl="0" marL="457200" rtl="0" algn="l">
              <a:spcBef>
                <a:spcPts val="0"/>
              </a:spcBef>
              <a:spcAft>
                <a:spcPts val="0"/>
              </a:spcAft>
              <a:buNone/>
            </a:pPr>
            <a:r>
              <a:rPr lang="de" sz="1000">
                <a:solidFill>
                  <a:schemeClr val="lt1"/>
                </a:solidFill>
              </a:rPr>
              <a:t>1.1700735e-01 </a:t>
            </a:r>
            <a:endParaRPr sz="1000">
              <a:solidFill>
                <a:schemeClr val="lt1"/>
              </a:solidFill>
            </a:endParaRPr>
          </a:p>
          <a:p>
            <a:pPr indent="0" lvl="0" marL="457200" rtl="0" algn="l">
              <a:spcBef>
                <a:spcPts val="0"/>
              </a:spcBef>
              <a:spcAft>
                <a:spcPts val="0"/>
              </a:spcAft>
              <a:buNone/>
            </a:pPr>
            <a:r>
              <a:rPr lang="de" sz="1000">
                <a:solidFill>
                  <a:schemeClr val="lt1"/>
                </a:solidFill>
              </a:rPr>
              <a:t>4.2685017e-10]</a:t>
            </a:r>
            <a:endParaRPr sz="1000">
              <a:solidFill>
                <a:schemeClr val="lt1"/>
              </a:solidFill>
            </a:endParaRPr>
          </a:p>
        </p:txBody>
      </p:sp>
      <p:pic>
        <p:nvPicPr>
          <p:cNvPr id="322" name="Google Shape;322;p44"/>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323" name="Google Shape;323;p44"/>
          <p:cNvPicPr preferRelativeResize="0"/>
          <p:nvPr/>
        </p:nvPicPr>
        <p:blipFill>
          <a:blip r:embed="rId4">
            <a:alphaModFix/>
          </a:blip>
          <a:stretch>
            <a:fillRect/>
          </a:stretch>
        </p:blipFill>
        <p:spPr>
          <a:xfrm>
            <a:off x="4592575" y="1127075"/>
            <a:ext cx="4122400" cy="257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Balloon</a:t>
            </a:r>
            <a:endParaRPr>
              <a:solidFill>
                <a:schemeClr val="lt1"/>
              </a:solidFill>
            </a:endParaRPr>
          </a:p>
        </p:txBody>
      </p:sp>
      <p:sp>
        <p:nvSpPr>
          <p:cNvPr id="329" name="Google Shape;329;p45"/>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correct</a:t>
            </a:r>
            <a:endParaRPr sz="1000">
              <a:solidFill>
                <a:schemeClr val="lt1"/>
              </a:solidFill>
            </a:endParaRPr>
          </a:p>
          <a:p>
            <a:pPr indent="0" lvl="0" marL="457200" rtl="0" algn="l">
              <a:spcBef>
                <a:spcPts val="0"/>
              </a:spcBef>
              <a:spcAft>
                <a:spcPts val="0"/>
              </a:spcAft>
              <a:buNone/>
            </a:pPr>
            <a:r>
              <a:rPr lang="de" sz="1000">
                <a:solidFill>
                  <a:schemeClr val="lt1"/>
                </a:solidFill>
              </a:rPr>
              <a:t>[9.9484009e-01 </a:t>
            </a:r>
            <a:endParaRPr sz="1000">
              <a:solidFill>
                <a:schemeClr val="lt1"/>
              </a:solidFill>
            </a:endParaRPr>
          </a:p>
          <a:p>
            <a:pPr indent="0" lvl="0" marL="457200" rtl="0" algn="l">
              <a:spcBef>
                <a:spcPts val="0"/>
              </a:spcBef>
              <a:spcAft>
                <a:spcPts val="0"/>
              </a:spcAft>
              <a:buNone/>
            </a:pPr>
            <a:r>
              <a:rPr lang="de" sz="1000">
                <a:solidFill>
                  <a:schemeClr val="lt1"/>
                </a:solidFill>
              </a:rPr>
              <a:t>5.1599438e-03</a:t>
            </a:r>
            <a:endParaRPr sz="1000">
              <a:solidFill>
                <a:schemeClr val="lt1"/>
              </a:solidFill>
            </a:endParaRPr>
          </a:p>
          <a:p>
            <a:pPr indent="0" lvl="0" marL="457200" rtl="0" algn="l">
              <a:spcBef>
                <a:spcPts val="0"/>
              </a:spcBef>
              <a:spcAft>
                <a:spcPts val="0"/>
              </a:spcAft>
              <a:buNone/>
            </a:pPr>
            <a:r>
              <a:rPr lang="de" sz="1000">
                <a:solidFill>
                  <a:schemeClr val="lt1"/>
                </a:solidFill>
              </a:rPr>
              <a:t> 6.8255146e-10]</a:t>
            </a:r>
            <a:endParaRPr sz="1000">
              <a:solidFill>
                <a:schemeClr val="lt1"/>
              </a:solidFill>
            </a:endParaRPr>
          </a:p>
        </p:txBody>
      </p:sp>
      <p:pic>
        <p:nvPicPr>
          <p:cNvPr id="330" name="Google Shape;330;p45"/>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331" name="Google Shape;331;p45"/>
          <p:cNvPicPr preferRelativeResize="0"/>
          <p:nvPr/>
        </p:nvPicPr>
        <p:blipFill>
          <a:blip r:embed="rId4">
            <a:alphaModFix/>
          </a:blip>
          <a:stretch>
            <a:fillRect/>
          </a:stretch>
        </p:blipFill>
        <p:spPr>
          <a:xfrm>
            <a:off x="4860325" y="1127075"/>
            <a:ext cx="1776327" cy="2576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Output of final layer before softmax</a:t>
            </a:r>
            <a:endParaRPr>
              <a:solidFill>
                <a:schemeClr val="lt1"/>
              </a:solidFill>
            </a:endParaRPr>
          </a:p>
        </p:txBody>
      </p:sp>
      <p:sp>
        <p:nvSpPr>
          <p:cNvPr id="337" name="Google Shape;337;p46"/>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8" name="Google Shape;338;p46"/>
          <p:cNvSpPr txBox="1"/>
          <p:nvPr>
            <p:ph idx="1" type="body"/>
          </p:nvPr>
        </p:nvSpPr>
        <p:spPr>
          <a:xfrm>
            <a:off x="920725" y="1152475"/>
            <a:ext cx="34230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lt1"/>
              </a:buClr>
              <a:buSzPct val="100000"/>
              <a:buChar char="●"/>
            </a:pPr>
            <a:r>
              <a:rPr lang="de">
                <a:solidFill>
                  <a:schemeClr val="lt1"/>
                </a:solidFill>
              </a:rPr>
              <a:t>The difference in distribution for every class between the output of the “Balloon” Neuron and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output of the Balloon neuron is smaller than the output of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difference between the balloon score and the bicycle score is smaller for most balloons than most bicycles. </a:t>
            </a:r>
            <a:endParaRPr>
              <a:solidFill>
                <a:schemeClr val="lt1"/>
              </a:solidFill>
            </a:endParaRPr>
          </a:p>
        </p:txBody>
      </p:sp>
      <p:pic>
        <p:nvPicPr>
          <p:cNvPr id="339" name="Google Shape;339;p46"/>
          <p:cNvPicPr preferRelativeResize="0"/>
          <p:nvPr/>
        </p:nvPicPr>
        <p:blipFill>
          <a:blip r:embed="rId3">
            <a:alphaModFix/>
          </a:blip>
          <a:stretch>
            <a:fillRect/>
          </a:stretch>
        </p:blipFill>
        <p:spPr>
          <a:xfrm>
            <a:off x="4482625" y="1048461"/>
            <a:ext cx="4519650" cy="304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Architecture (2)</a:t>
            </a:r>
            <a:endParaRPr>
              <a:solidFill>
                <a:schemeClr val="lt1"/>
              </a:solidFill>
            </a:endParaRPr>
          </a:p>
        </p:txBody>
      </p:sp>
      <p:pic>
        <p:nvPicPr>
          <p:cNvPr id="345" name="Google Shape;345;p47"/>
          <p:cNvPicPr preferRelativeResize="0"/>
          <p:nvPr/>
        </p:nvPicPr>
        <p:blipFill>
          <a:blip r:embed="rId3">
            <a:alphaModFix/>
          </a:blip>
          <a:stretch>
            <a:fillRect/>
          </a:stretch>
        </p:blipFill>
        <p:spPr>
          <a:xfrm>
            <a:off x="5072300" y="1257438"/>
            <a:ext cx="3209100" cy="2628600"/>
          </a:xfrm>
          <a:prstGeom prst="rect">
            <a:avLst/>
          </a:prstGeom>
          <a:noFill/>
          <a:ln>
            <a:noFill/>
          </a:ln>
        </p:spPr>
      </p:pic>
      <p:sp>
        <p:nvSpPr>
          <p:cNvPr id="346" name="Google Shape;346;p47"/>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7" name="Google Shape;347;p47"/>
          <p:cNvSpPr txBox="1"/>
          <p:nvPr>
            <p:ph idx="1" type="body"/>
          </p:nvPr>
        </p:nvSpPr>
        <p:spPr>
          <a:xfrm>
            <a:off x="920725" y="1152475"/>
            <a:ext cx="342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4 348 291</a:t>
            </a:r>
            <a:r>
              <a:rPr lang="de">
                <a:solidFill>
                  <a:schemeClr val="lt1"/>
                </a:solidFill>
              </a:rPr>
              <a:t> Parameter</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Loss: </a:t>
            </a:r>
            <a:r>
              <a:rPr lang="de">
                <a:solidFill>
                  <a:schemeClr val="lt1"/>
                </a:solidFill>
              </a:rPr>
              <a:t>1.704843</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Acc: 0.716753</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Architecture</a:t>
            </a:r>
            <a:endParaRPr>
              <a:solidFill>
                <a:schemeClr val="lt1"/>
              </a:solidFill>
            </a:endParaRPr>
          </a:p>
        </p:txBody>
      </p:sp>
      <p:sp>
        <p:nvSpPr>
          <p:cNvPr id="353" name="Google Shape;353;p48"/>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[8.89896631e-01 </a:t>
            </a:r>
            <a:endParaRPr sz="1000">
              <a:solidFill>
                <a:schemeClr val="lt1"/>
              </a:solidFill>
            </a:endParaRPr>
          </a:p>
          <a:p>
            <a:pPr indent="0" lvl="0" marL="457200" rtl="0" algn="l">
              <a:spcBef>
                <a:spcPts val="0"/>
              </a:spcBef>
              <a:spcAft>
                <a:spcPts val="0"/>
              </a:spcAft>
              <a:buNone/>
            </a:pPr>
            <a:r>
              <a:rPr lang="de" sz="1000">
                <a:solidFill>
                  <a:schemeClr val="lt1"/>
                </a:solidFill>
              </a:rPr>
              <a:t>1.09990574e-01 </a:t>
            </a:r>
            <a:endParaRPr sz="1000">
              <a:solidFill>
                <a:schemeClr val="lt1"/>
              </a:solidFill>
            </a:endParaRPr>
          </a:p>
          <a:p>
            <a:pPr indent="0" lvl="0" marL="457200" rtl="0" algn="l">
              <a:spcBef>
                <a:spcPts val="0"/>
              </a:spcBef>
              <a:spcAft>
                <a:spcPts val="0"/>
              </a:spcAft>
              <a:buNone/>
            </a:pPr>
            <a:r>
              <a:rPr lang="de" sz="1000">
                <a:solidFill>
                  <a:schemeClr val="lt1"/>
                </a:solidFill>
              </a:rPr>
              <a:t>1.12802431e-04]</a:t>
            </a:r>
            <a:endParaRPr sz="1000">
              <a:solidFill>
                <a:schemeClr val="lt1"/>
              </a:solidFill>
            </a:endParaRPr>
          </a:p>
        </p:txBody>
      </p:sp>
      <p:pic>
        <p:nvPicPr>
          <p:cNvPr id="354" name="Google Shape;354;p48"/>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355" name="Google Shape;355;p48"/>
          <p:cNvPicPr preferRelativeResize="0"/>
          <p:nvPr/>
        </p:nvPicPr>
        <p:blipFill>
          <a:blip r:embed="rId4">
            <a:alphaModFix/>
          </a:blip>
          <a:stretch>
            <a:fillRect/>
          </a:stretch>
        </p:blipFill>
        <p:spPr>
          <a:xfrm>
            <a:off x="4592563" y="1127075"/>
            <a:ext cx="4122413" cy="2576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Balloon</a:t>
            </a:r>
            <a:endParaRPr>
              <a:solidFill>
                <a:schemeClr val="lt1"/>
              </a:solidFill>
            </a:endParaRPr>
          </a:p>
        </p:txBody>
      </p:sp>
      <p:sp>
        <p:nvSpPr>
          <p:cNvPr id="361" name="Google Shape;361;p49"/>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corect</a:t>
            </a:r>
            <a:endParaRPr sz="1000">
              <a:solidFill>
                <a:schemeClr val="lt1"/>
              </a:solidFill>
            </a:endParaRPr>
          </a:p>
          <a:p>
            <a:pPr indent="0" lvl="0" marL="457200" rtl="0" algn="l">
              <a:spcBef>
                <a:spcPts val="0"/>
              </a:spcBef>
              <a:spcAft>
                <a:spcPts val="0"/>
              </a:spcAft>
              <a:buNone/>
            </a:pPr>
            <a:r>
              <a:rPr lang="de" sz="1000">
                <a:solidFill>
                  <a:schemeClr val="lt1"/>
                </a:solidFill>
              </a:rPr>
              <a:t>[8.1146115e-01 </a:t>
            </a:r>
            <a:endParaRPr sz="1000">
              <a:solidFill>
                <a:schemeClr val="lt1"/>
              </a:solidFill>
            </a:endParaRPr>
          </a:p>
          <a:p>
            <a:pPr indent="0" lvl="0" marL="457200" rtl="0" algn="l">
              <a:spcBef>
                <a:spcPts val="0"/>
              </a:spcBef>
              <a:spcAft>
                <a:spcPts val="0"/>
              </a:spcAft>
              <a:buNone/>
            </a:pPr>
            <a:r>
              <a:rPr lang="de" sz="1000">
                <a:solidFill>
                  <a:schemeClr val="lt1"/>
                </a:solidFill>
              </a:rPr>
              <a:t>1.8828656e-01 </a:t>
            </a:r>
            <a:endParaRPr sz="1000">
              <a:solidFill>
                <a:schemeClr val="lt1"/>
              </a:solidFill>
            </a:endParaRPr>
          </a:p>
          <a:p>
            <a:pPr indent="0" lvl="0" marL="457200" rtl="0" algn="l">
              <a:spcBef>
                <a:spcPts val="0"/>
              </a:spcBef>
              <a:spcAft>
                <a:spcPts val="0"/>
              </a:spcAft>
              <a:buNone/>
            </a:pPr>
            <a:r>
              <a:rPr lang="de" sz="1000">
                <a:solidFill>
                  <a:schemeClr val="lt1"/>
                </a:solidFill>
              </a:rPr>
              <a:t>2.5229022e-04]</a:t>
            </a:r>
            <a:endParaRPr sz="1000">
              <a:solidFill>
                <a:schemeClr val="lt1"/>
              </a:solidFill>
            </a:endParaRPr>
          </a:p>
        </p:txBody>
      </p:sp>
      <p:pic>
        <p:nvPicPr>
          <p:cNvPr id="362" name="Google Shape;362;p49"/>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363" name="Google Shape;363;p49"/>
          <p:cNvPicPr preferRelativeResize="0"/>
          <p:nvPr/>
        </p:nvPicPr>
        <p:blipFill>
          <a:blip r:embed="rId4">
            <a:alphaModFix/>
          </a:blip>
          <a:stretch>
            <a:fillRect/>
          </a:stretch>
        </p:blipFill>
        <p:spPr>
          <a:xfrm>
            <a:off x="4860325" y="1127050"/>
            <a:ext cx="1776344" cy="257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Output of final layer before softmax</a:t>
            </a:r>
            <a:endParaRPr>
              <a:solidFill>
                <a:schemeClr val="lt1"/>
              </a:solidFill>
            </a:endParaRPr>
          </a:p>
        </p:txBody>
      </p:sp>
      <p:sp>
        <p:nvSpPr>
          <p:cNvPr id="369" name="Google Shape;369;p50"/>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0" name="Google Shape;370;p50"/>
          <p:cNvSpPr txBox="1"/>
          <p:nvPr>
            <p:ph idx="1" type="body"/>
          </p:nvPr>
        </p:nvSpPr>
        <p:spPr>
          <a:xfrm>
            <a:off x="920725" y="1152475"/>
            <a:ext cx="34230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lt1"/>
              </a:buClr>
              <a:buSzPct val="100000"/>
              <a:buChar char="●"/>
            </a:pPr>
            <a:r>
              <a:rPr lang="de">
                <a:solidFill>
                  <a:schemeClr val="lt1"/>
                </a:solidFill>
              </a:rPr>
              <a:t>The difference in distribution for every class between the output of the “Balloon” Neuron and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output of the Balloon neuron is smaller than the output of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difference between the balloon score and the bicycle score is smaller for most balloons than most bicycles. </a:t>
            </a:r>
            <a:endParaRPr>
              <a:solidFill>
                <a:schemeClr val="lt1"/>
              </a:solidFill>
            </a:endParaRPr>
          </a:p>
        </p:txBody>
      </p:sp>
      <p:pic>
        <p:nvPicPr>
          <p:cNvPr id="371" name="Google Shape;371;p50"/>
          <p:cNvPicPr preferRelativeResize="0"/>
          <p:nvPr/>
        </p:nvPicPr>
        <p:blipFill>
          <a:blip r:embed="rId3">
            <a:alphaModFix/>
          </a:blip>
          <a:stretch>
            <a:fillRect/>
          </a:stretch>
        </p:blipFill>
        <p:spPr>
          <a:xfrm>
            <a:off x="4482625" y="1048450"/>
            <a:ext cx="4519650" cy="3046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Architecture (3)</a:t>
            </a:r>
            <a:endParaRPr>
              <a:solidFill>
                <a:schemeClr val="lt1"/>
              </a:solidFill>
            </a:endParaRPr>
          </a:p>
        </p:txBody>
      </p:sp>
      <p:pic>
        <p:nvPicPr>
          <p:cNvPr id="377" name="Google Shape;377;p51"/>
          <p:cNvPicPr preferRelativeResize="0"/>
          <p:nvPr/>
        </p:nvPicPr>
        <p:blipFill>
          <a:blip r:embed="rId3">
            <a:alphaModFix/>
          </a:blip>
          <a:stretch>
            <a:fillRect/>
          </a:stretch>
        </p:blipFill>
        <p:spPr>
          <a:xfrm>
            <a:off x="5072300" y="1257438"/>
            <a:ext cx="3209100" cy="2628600"/>
          </a:xfrm>
          <a:prstGeom prst="rect">
            <a:avLst/>
          </a:prstGeom>
          <a:noFill/>
          <a:ln>
            <a:noFill/>
          </a:ln>
        </p:spPr>
      </p:pic>
      <p:sp>
        <p:nvSpPr>
          <p:cNvPr id="378" name="Google Shape;378;p51"/>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9" name="Google Shape;379;p51"/>
          <p:cNvSpPr txBox="1"/>
          <p:nvPr>
            <p:ph idx="1" type="body"/>
          </p:nvPr>
        </p:nvSpPr>
        <p:spPr>
          <a:xfrm>
            <a:off x="920725" y="1152475"/>
            <a:ext cx="342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13 786 499 Parameter</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Loss: </a:t>
            </a:r>
            <a:r>
              <a:rPr lang="de">
                <a:solidFill>
                  <a:schemeClr val="lt1"/>
                </a:solidFill>
              </a:rPr>
              <a:t>0.932181</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Acc: </a:t>
            </a:r>
            <a:r>
              <a:rPr lang="de">
                <a:solidFill>
                  <a:schemeClr val="lt1"/>
                </a:solidFill>
              </a:rPr>
              <a:t>0.716753</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Architecture about the used model - ResNet50</a:t>
            </a:r>
            <a:endParaRPr>
              <a:solidFill>
                <a:schemeClr val="lt1"/>
              </a:solidFill>
            </a:endParaRPr>
          </a:p>
          <a:p>
            <a:pPr indent="0" lvl="0" marL="0" rtl="0" algn="l">
              <a:spcBef>
                <a:spcPts val="0"/>
              </a:spcBef>
              <a:spcAft>
                <a:spcPts val="0"/>
              </a:spcAft>
              <a:buNone/>
            </a:pPr>
            <a:r>
              <a:rPr lang="de"/>
              <a:t>Agneda</a:t>
            </a:r>
            <a:endParaRPr/>
          </a:p>
        </p:txBody>
      </p:sp>
      <p:sp>
        <p:nvSpPr>
          <p:cNvPr id="74" name="Google Shape;74;p16"/>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de">
                <a:solidFill>
                  <a:schemeClr val="lt1"/>
                </a:solidFill>
              </a:rPr>
              <a:t>ResNet50 → 50-layer convolutional neural network (48 convolutional layers, one MaxPool layer, and one average pool layer)</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Clr>
                <a:schemeClr val="dk1"/>
              </a:buClr>
              <a:buSzPct val="61111"/>
              <a:buFont typeface="Arial"/>
              <a:buNone/>
            </a:pPr>
            <a:r>
              <a:rPr lang="de">
                <a:solidFill>
                  <a:schemeClr val="lt1"/>
                </a:solidFill>
              </a:rPr>
              <a:t>Using the Pretrained ResNet50 on ImageNet</a:t>
            </a:r>
            <a:endParaRPr>
              <a:solidFill>
                <a:schemeClr val="lt1"/>
              </a:solidFill>
            </a:endParaRPr>
          </a:p>
          <a:p>
            <a:pPr indent="0" lvl="0" marL="0" rtl="0" algn="l">
              <a:spcBef>
                <a:spcPts val="1200"/>
              </a:spcBef>
              <a:spcAft>
                <a:spcPts val="1200"/>
              </a:spcAft>
              <a:buNone/>
            </a:pPr>
            <a:r>
              <a:rPr lang="de">
                <a:solidFill>
                  <a:schemeClr val="lt1"/>
                </a:solidFill>
              </a:rPr>
              <a:t>ImageNet → dataset which contains over 14 million annotated images and 1000 different classes. Because of this pre-training, the model already has a very good understanding of how to extract features from images and can recognize a wide array of objects. </a:t>
            </a:r>
            <a:endParaRPr>
              <a:solidFill>
                <a:schemeClr val="lt1"/>
              </a:solidFill>
            </a:endParaRPr>
          </a:p>
        </p:txBody>
      </p:sp>
      <p:pic>
        <p:nvPicPr>
          <p:cNvPr id="75" name="Google Shape;75;p16"/>
          <p:cNvPicPr preferRelativeResize="0"/>
          <p:nvPr/>
        </p:nvPicPr>
        <p:blipFill rotWithShape="1">
          <a:blip r:embed="rId3">
            <a:alphaModFix/>
          </a:blip>
          <a:srcRect b="25612" l="0" r="0" t="12935"/>
          <a:stretch/>
        </p:blipFill>
        <p:spPr>
          <a:xfrm>
            <a:off x="871037" y="1710950"/>
            <a:ext cx="8010727" cy="1585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solidFill>
                  <a:schemeClr val="lt1"/>
                </a:solidFill>
              </a:rPr>
              <a:t>Activation Map Architecture</a:t>
            </a:r>
            <a:endParaRPr>
              <a:solidFill>
                <a:schemeClr val="lt1"/>
              </a:solidFill>
            </a:endParaRPr>
          </a:p>
        </p:txBody>
      </p:sp>
      <p:sp>
        <p:nvSpPr>
          <p:cNvPr id="385" name="Google Shape;385;p52"/>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[2.5162797e-03 </a:t>
            </a:r>
            <a:endParaRPr sz="1000">
              <a:solidFill>
                <a:schemeClr val="lt1"/>
              </a:solidFill>
            </a:endParaRPr>
          </a:p>
          <a:p>
            <a:pPr indent="0" lvl="0" marL="457200" rtl="0" algn="l">
              <a:spcBef>
                <a:spcPts val="0"/>
              </a:spcBef>
              <a:spcAft>
                <a:spcPts val="0"/>
              </a:spcAft>
              <a:buNone/>
            </a:pPr>
            <a:r>
              <a:rPr lang="de" sz="1000">
                <a:solidFill>
                  <a:schemeClr val="lt1"/>
                </a:solidFill>
              </a:rPr>
              <a:t>9.9748373e-01 </a:t>
            </a:r>
            <a:endParaRPr sz="1000">
              <a:solidFill>
                <a:schemeClr val="lt1"/>
              </a:solidFill>
            </a:endParaRPr>
          </a:p>
          <a:p>
            <a:pPr indent="0" lvl="0" marL="457200" rtl="0" algn="l">
              <a:spcBef>
                <a:spcPts val="0"/>
              </a:spcBef>
              <a:spcAft>
                <a:spcPts val="0"/>
              </a:spcAft>
              <a:buNone/>
            </a:pPr>
            <a:r>
              <a:rPr lang="de" sz="1000">
                <a:solidFill>
                  <a:schemeClr val="lt1"/>
                </a:solidFill>
              </a:rPr>
              <a:t>3.0022903e-14]</a:t>
            </a:r>
            <a:endParaRPr sz="1000">
              <a:solidFill>
                <a:schemeClr val="lt1"/>
              </a:solidFill>
            </a:endParaRPr>
          </a:p>
        </p:txBody>
      </p:sp>
      <p:pic>
        <p:nvPicPr>
          <p:cNvPr id="386" name="Google Shape;386;p52"/>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387" name="Google Shape;387;p52"/>
          <p:cNvPicPr preferRelativeResize="0"/>
          <p:nvPr/>
        </p:nvPicPr>
        <p:blipFill>
          <a:blip r:embed="rId4">
            <a:alphaModFix/>
          </a:blip>
          <a:stretch>
            <a:fillRect/>
          </a:stretch>
        </p:blipFill>
        <p:spPr>
          <a:xfrm>
            <a:off x="4617900" y="1127075"/>
            <a:ext cx="4122426" cy="2576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Balloon</a:t>
            </a:r>
            <a:endParaRPr>
              <a:solidFill>
                <a:schemeClr val="lt1"/>
              </a:solidFill>
            </a:endParaRPr>
          </a:p>
        </p:txBody>
      </p:sp>
      <p:sp>
        <p:nvSpPr>
          <p:cNvPr id="393" name="Google Shape;393;p53"/>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wrong</a:t>
            </a:r>
            <a:endParaRPr sz="1000">
              <a:solidFill>
                <a:schemeClr val="lt1"/>
              </a:solidFill>
            </a:endParaRPr>
          </a:p>
          <a:p>
            <a:pPr indent="0" lvl="0" marL="457200" rtl="0" algn="l">
              <a:spcBef>
                <a:spcPts val="0"/>
              </a:spcBef>
              <a:spcAft>
                <a:spcPts val="0"/>
              </a:spcAft>
              <a:buNone/>
            </a:pPr>
            <a:r>
              <a:rPr lang="de" sz="1000">
                <a:solidFill>
                  <a:schemeClr val="lt1"/>
                </a:solidFill>
              </a:rPr>
              <a:t>[1.5876124e-02 </a:t>
            </a:r>
            <a:endParaRPr sz="1000">
              <a:solidFill>
                <a:schemeClr val="lt1"/>
              </a:solidFill>
            </a:endParaRPr>
          </a:p>
          <a:p>
            <a:pPr indent="0" lvl="0" marL="457200" rtl="0" algn="l">
              <a:spcBef>
                <a:spcPts val="0"/>
              </a:spcBef>
              <a:spcAft>
                <a:spcPts val="0"/>
              </a:spcAft>
              <a:buNone/>
            </a:pPr>
            <a:r>
              <a:rPr lang="de" sz="1000">
                <a:solidFill>
                  <a:schemeClr val="lt1"/>
                </a:solidFill>
              </a:rPr>
              <a:t>9.8412389e-01 </a:t>
            </a:r>
            <a:endParaRPr sz="1000">
              <a:solidFill>
                <a:schemeClr val="lt1"/>
              </a:solidFill>
            </a:endParaRPr>
          </a:p>
          <a:p>
            <a:pPr indent="0" lvl="0" marL="457200" rtl="0" algn="l">
              <a:spcBef>
                <a:spcPts val="0"/>
              </a:spcBef>
              <a:spcAft>
                <a:spcPts val="0"/>
              </a:spcAft>
              <a:buNone/>
            </a:pPr>
            <a:r>
              <a:rPr lang="de" sz="1000">
                <a:solidFill>
                  <a:schemeClr val="lt1"/>
                </a:solidFill>
              </a:rPr>
              <a:t>4.9535575e-1</a:t>
            </a:r>
            <a:endParaRPr sz="1000">
              <a:solidFill>
                <a:schemeClr val="lt1"/>
              </a:solidFill>
            </a:endParaRPr>
          </a:p>
        </p:txBody>
      </p:sp>
      <p:pic>
        <p:nvPicPr>
          <p:cNvPr id="394" name="Google Shape;394;p53"/>
          <p:cNvPicPr preferRelativeResize="0"/>
          <p:nvPr/>
        </p:nvPicPr>
        <p:blipFill>
          <a:blip r:embed="rId3">
            <a:alphaModFix/>
          </a:blip>
          <a:stretch>
            <a:fillRect/>
          </a:stretch>
        </p:blipFill>
        <p:spPr>
          <a:xfrm>
            <a:off x="1603701" y="1127074"/>
            <a:ext cx="2576500" cy="2576500"/>
          </a:xfrm>
          <a:prstGeom prst="rect">
            <a:avLst/>
          </a:prstGeom>
          <a:noFill/>
          <a:ln>
            <a:noFill/>
          </a:ln>
        </p:spPr>
      </p:pic>
      <p:pic>
        <p:nvPicPr>
          <p:cNvPr id="395" name="Google Shape;395;p53"/>
          <p:cNvPicPr preferRelativeResize="0"/>
          <p:nvPr/>
        </p:nvPicPr>
        <p:blipFill>
          <a:blip r:embed="rId4">
            <a:alphaModFix/>
          </a:blip>
          <a:stretch>
            <a:fillRect/>
          </a:stretch>
        </p:blipFill>
        <p:spPr>
          <a:xfrm>
            <a:off x="4860334" y="1127050"/>
            <a:ext cx="1776345" cy="2576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solidFill>
                  <a:schemeClr val="lt1"/>
                </a:solidFill>
              </a:rPr>
              <a:t>Output of final layer before softmax</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01" name="Google Shape;401;p54"/>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2" name="Google Shape;402;p54"/>
          <p:cNvSpPr txBox="1"/>
          <p:nvPr>
            <p:ph idx="1" type="body"/>
          </p:nvPr>
        </p:nvSpPr>
        <p:spPr>
          <a:xfrm>
            <a:off x="920725" y="1152475"/>
            <a:ext cx="34230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lt1"/>
              </a:buClr>
              <a:buSzPct val="100000"/>
              <a:buChar char="●"/>
            </a:pPr>
            <a:r>
              <a:rPr lang="de">
                <a:solidFill>
                  <a:schemeClr val="lt1"/>
                </a:solidFill>
              </a:rPr>
              <a:t>The difference in distribution for every class between the output of the “Balloon” Neuron and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output of the Balloon neuron is smaller than the output of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difference between the balloon score and the bicycle score is smaller for most balloons than most bicycles. </a:t>
            </a:r>
            <a:endParaRPr>
              <a:solidFill>
                <a:schemeClr val="lt1"/>
              </a:solidFill>
            </a:endParaRPr>
          </a:p>
        </p:txBody>
      </p:sp>
      <p:pic>
        <p:nvPicPr>
          <p:cNvPr id="403" name="Google Shape;403;p54"/>
          <p:cNvPicPr preferRelativeResize="0"/>
          <p:nvPr/>
        </p:nvPicPr>
        <p:blipFill>
          <a:blip r:embed="rId3">
            <a:alphaModFix/>
          </a:blip>
          <a:stretch>
            <a:fillRect/>
          </a:stretch>
        </p:blipFill>
        <p:spPr>
          <a:xfrm>
            <a:off x="4485985" y="1017713"/>
            <a:ext cx="4512939" cy="3046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Architecture (4)</a:t>
            </a:r>
            <a:endParaRPr>
              <a:solidFill>
                <a:schemeClr val="lt1"/>
              </a:solidFill>
            </a:endParaRPr>
          </a:p>
        </p:txBody>
      </p:sp>
      <p:sp>
        <p:nvSpPr>
          <p:cNvPr id="409" name="Google Shape;409;p55"/>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10" name="Google Shape;410;p55"/>
          <p:cNvPicPr preferRelativeResize="0"/>
          <p:nvPr/>
        </p:nvPicPr>
        <p:blipFill>
          <a:blip r:embed="rId3">
            <a:alphaModFix/>
          </a:blip>
          <a:stretch>
            <a:fillRect/>
          </a:stretch>
        </p:blipFill>
        <p:spPr>
          <a:xfrm>
            <a:off x="5006600" y="1105050"/>
            <a:ext cx="3209100" cy="2628600"/>
          </a:xfrm>
          <a:prstGeom prst="rect">
            <a:avLst/>
          </a:prstGeom>
          <a:noFill/>
          <a:ln>
            <a:noFill/>
          </a:ln>
        </p:spPr>
      </p:pic>
      <p:sp>
        <p:nvSpPr>
          <p:cNvPr id="411" name="Google Shape;411;p55"/>
          <p:cNvSpPr txBox="1"/>
          <p:nvPr>
            <p:ph idx="1" type="body"/>
          </p:nvPr>
        </p:nvSpPr>
        <p:spPr>
          <a:xfrm>
            <a:off x="920725" y="1152475"/>
            <a:ext cx="342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13 786 499 Parameter</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Loss: 0.636685	</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Test Acc: 0.718480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Architecture</a:t>
            </a:r>
            <a:endParaRPr>
              <a:solidFill>
                <a:schemeClr val="lt1"/>
              </a:solidFill>
            </a:endParaRPr>
          </a:p>
        </p:txBody>
      </p:sp>
      <p:sp>
        <p:nvSpPr>
          <p:cNvPr id="417" name="Google Shape;417;p56"/>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a:t>
            </a:r>
            <a:endParaRPr sz="1000">
              <a:solidFill>
                <a:schemeClr val="lt1"/>
              </a:solidFill>
            </a:endParaRPr>
          </a:p>
          <a:p>
            <a:pPr indent="0" lvl="0" marL="457200" rtl="0" algn="l">
              <a:spcBef>
                <a:spcPts val="0"/>
              </a:spcBef>
              <a:spcAft>
                <a:spcPts val="0"/>
              </a:spcAft>
              <a:buNone/>
            </a:pPr>
            <a:r>
              <a:rPr lang="de" sz="1000">
                <a:solidFill>
                  <a:schemeClr val="lt1"/>
                </a:solidFill>
              </a:rPr>
              <a:t>[1.4824326e-30 </a:t>
            </a:r>
            <a:endParaRPr sz="1000">
              <a:solidFill>
                <a:schemeClr val="lt1"/>
              </a:solidFill>
            </a:endParaRPr>
          </a:p>
          <a:p>
            <a:pPr indent="0" lvl="0" marL="457200" rtl="0" algn="l">
              <a:spcBef>
                <a:spcPts val="0"/>
              </a:spcBef>
              <a:spcAft>
                <a:spcPts val="0"/>
              </a:spcAft>
              <a:buNone/>
            </a:pPr>
            <a:r>
              <a:rPr lang="de" sz="1000">
                <a:solidFill>
                  <a:schemeClr val="lt1"/>
                </a:solidFill>
              </a:rPr>
              <a:t>1.0000000e+00 </a:t>
            </a:r>
            <a:endParaRPr sz="1000">
              <a:solidFill>
                <a:schemeClr val="lt1"/>
              </a:solidFill>
            </a:endParaRPr>
          </a:p>
          <a:p>
            <a:pPr indent="0" lvl="0" marL="457200" rtl="0" algn="l">
              <a:spcBef>
                <a:spcPts val="0"/>
              </a:spcBef>
              <a:spcAft>
                <a:spcPts val="0"/>
              </a:spcAft>
              <a:buNone/>
            </a:pPr>
            <a:r>
              <a:rPr lang="de" sz="1000">
                <a:solidFill>
                  <a:schemeClr val="lt1"/>
                </a:solidFill>
              </a:rPr>
              <a:t>0.0000000e+00]</a:t>
            </a:r>
            <a:endParaRPr sz="1000">
              <a:solidFill>
                <a:schemeClr val="lt1"/>
              </a:solidFill>
            </a:endParaRPr>
          </a:p>
        </p:txBody>
      </p:sp>
      <p:pic>
        <p:nvPicPr>
          <p:cNvPr id="418" name="Google Shape;418;p56"/>
          <p:cNvPicPr preferRelativeResize="0"/>
          <p:nvPr/>
        </p:nvPicPr>
        <p:blipFill>
          <a:blip r:embed="rId3">
            <a:alphaModFix/>
          </a:blip>
          <a:stretch>
            <a:fillRect/>
          </a:stretch>
        </p:blipFill>
        <p:spPr>
          <a:xfrm>
            <a:off x="1603700" y="1127075"/>
            <a:ext cx="2576500" cy="2576500"/>
          </a:xfrm>
          <a:prstGeom prst="rect">
            <a:avLst/>
          </a:prstGeom>
          <a:noFill/>
          <a:ln>
            <a:noFill/>
          </a:ln>
        </p:spPr>
      </p:pic>
      <p:pic>
        <p:nvPicPr>
          <p:cNvPr id="419" name="Google Shape;419;p56"/>
          <p:cNvPicPr preferRelativeResize="0"/>
          <p:nvPr/>
        </p:nvPicPr>
        <p:blipFill>
          <a:blip r:embed="rId4">
            <a:alphaModFix/>
          </a:blip>
          <a:stretch>
            <a:fillRect/>
          </a:stretch>
        </p:blipFill>
        <p:spPr>
          <a:xfrm>
            <a:off x="4617913" y="1127075"/>
            <a:ext cx="4122413" cy="2576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Balloon</a:t>
            </a:r>
            <a:endParaRPr>
              <a:solidFill>
                <a:schemeClr val="lt1"/>
              </a:solidFill>
            </a:endParaRPr>
          </a:p>
        </p:txBody>
      </p:sp>
      <p:sp>
        <p:nvSpPr>
          <p:cNvPr id="425" name="Google Shape;425;p57"/>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correct</a:t>
            </a:r>
            <a:endParaRPr sz="1000">
              <a:solidFill>
                <a:schemeClr val="lt1"/>
              </a:solidFill>
            </a:endParaRPr>
          </a:p>
          <a:p>
            <a:pPr indent="-292100" lvl="0" marL="457200" rtl="0" algn="l">
              <a:spcBef>
                <a:spcPts val="0"/>
              </a:spcBef>
              <a:spcAft>
                <a:spcPts val="0"/>
              </a:spcAft>
              <a:buClr>
                <a:schemeClr val="lt1"/>
              </a:buClr>
              <a:buSzPts val="1000"/>
              <a:buChar char="●"/>
            </a:pPr>
            <a:r>
              <a:rPr lang="de" sz="1000">
                <a:solidFill>
                  <a:schemeClr val="lt1"/>
                </a:solidFill>
              </a:rPr>
              <a:t>[0.9067189  </a:t>
            </a:r>
            <a:endParaRPr sz="1000">
              <a:solidFill>
                <a:schemeClr val="lt1"/>
              </a:solidFill>
            </a:endParaRPr>
          </a:p>
          <a:p>
            <a:pPr indent="0" lvl="0" marL="457200" rtl="0" algn="l">
              <a:spcBef>
                <a:spcPts val="0"/>
              </a:spcBef>
              <a:spcAft>
                <a:spcPts val="0"/>
              </a:spcAft>
              <a:buNone/>
            </a:pPr>
            <a:r>
              <a:rPr lang="de" sz="1000">
                <a:solidFill>
                  <a:schemeClr val="lt1"/>
                </a:solidFill>
              </a:rPr>
              <a:t>0.09328103 0.        </a:t>
            </a:r>
            <a:endParaRPr sz="1000">
              <a:solidFill>
                <a:schemeClr val="lt1"/>
              </a:solidFill>
            </a:endParaRPr>
          </a:p>
          <a:p>
            <a:pPr indent="0" lvl="0" marL="457200" rtl="0" algn="l">
              <a:spcBef>
                <a:spcPts val="0"/>
              </a:spcBef>
              <a:spcAft>
                <a:spcPts val="0"/>
              </a:spcAft>
              <a:buNone/>
            </a:pPr>
            <a:r>
              <a:rPr lang="de" sz="1000">
                <a:solidFill>
                  <a:schemeClr val="lt1"/>
                </a:solidFill>
              </a:rPr>
              <a:t>0]</a:t>
            </a:r>
            <a:endParaRPr sz="1000">
              <a:solidFill>
                <a:schemeClr val="lt1"/>
              </a:solidFill>
            </a:endParaRPr>
          </a:p>
        </p:txBody>
      </p:sp>
      <p:pic>
        <p:nvPicPr>
          <p:cNvPr id="426" name="Google Shape;426;p57"/>
          <p:cNvPicPr preferRelativeResize="0"/>
          <p:nvPr/>
        </p:nvPicPr>
        <p:blipFill>
          <a:blip r:embed="rId3">
            <a:alphaModFix/>
          </a:blip>
          <a:stretch>
            <a:fillRect/>
          </a:stretch>
        </p:blipFill>
        <p:spPr>
          <a:xfrm>
            <a:off x="1603699" y="1127076"/>
            <a:ext cx="2576500" cy="2576500"/>
          </a:xfrm>
          <a:prstGeom prst="rect">
            <a:avLst/>
          </a:prstGeom>
          <a:noFill/>
          <a:ln>
            <a:noFill/>
          </a:ln>
        </p:spPr>
      </p:pic>
      <p:pic>
        <p:nvPicPr>
          <p:cNvPr id="427" name="Google Shape;427;p57"/>
          <p:cNvPicPr preferRelativeResize="0"/>
          <p:nvPr/>
        </p:nvPicPr>
        <p:blipFill>
          <a:blip r:embed="rId4">
            <a:alphaModFix/>
          </a:blip>
          <a:stretch>
            <a:fillRect/>
          </a:stretch>
        </p:blipFill>
        <p:spPr>
          <a:xfrm>
            <a:off x="4860341" y="1127075"/>
            <a:ext cx="1776335" cy="2576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de">
                <a:solidFill>
                  <a:schemeClr val="lt1"/>
                </a:solidFill>
              </a:rPr>
              <a:t>Output of final layer before softmax</a:t>
            </a:r>
            <a:endParaRPr>
              <a:solidFill>
                <a:schemeClr val="lt1"/>
              </a:solidFill>
            </a:endParaRPr>
          </a:p>
        </p:txBody>
      </p:sp>
      <p:sp>
        <p:nvSpPr>
          <p:cNvPr id="433" name="Google Shape;433;p58"/>
          <p:cNvSpPr txBox="1"/>
          <p:nvPr/>
        </p:nvSpPr>
        <p:spPr>
          <a:xfrm>
            <a:off x="1039400" y="1148475"/>
            <a:ext cx="3967200" cy="3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4" name="Google Shape;434;p58"/>
          <p:cNvSpPr txBox="1"/>
          <p:nvPr>
            <p:ph idx="1" type="body"/>
          </p:nvPr>
        </p:nvSpPr>
        <p:spPr>
          <a:xfrm>
            <a:off x="920725" y="1152475"/>
            <a:ext cx="34230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lt1"/>
              </a:buClr>
              <a:buSzPct val="100000"/>
              <a:buChar char="●"/>
            </a:pPr>
            <a:r>
              <a:rPr lang="de">
                <a:solidFill>
                  <a:schemeClr val="lt1"/>
                </a:solidFill>
              </a:rPr>
              <a:t>T</a:t>
            </a:r>
            <a:r>
              <a:rPr lang="de">
                <a:solidFill>
                  <a:schemeClr val="lt1"/>
                </a:solidFill>
              </a:rPr>
              <a:t>he difference in distribution for every class between the output of the “Balloon” Neuron and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output of the Balloon neuron is smaller than the output of the Bicycle neuron. </a:t>
            </a:r>
            <a:endParaRPr>
              <a:solidFill>
                <a:schemeClr val="lt1"/>
              </a:solidFill>
            </a:endParaRPr>
          </a:p>
          <a:p>
            <a:pPr indent="-334327" lvl="0" marL="457200" rtl="0" algn="l">
              <a:spcBef>
                <a:spcPts val="0"/>
              </a:spcBef>
              <a:spcAft>
                <a:spcPts val="0"/>
              </a:spcAft>
              <a:buClr>
                <a:schemeClr val="lt1"/>
              </a:buClr>
              <a:buSzPct val="100000"/>
              <a:buChar char="●"/>
            </a:pPr>
            <a:r>
              <a:rPr lang="de">
                <a:solidFill>
                  <a:schemeClr val="lt1"/>
                </a:solidFill>
              </a:rPr>
              <a:t>The difference between the balloon score and the bicycle score is smaller for most balloons than most bicycles. </a:t>
            </a:r>
            <a:endParaRPr>
              <a:solidFill>
                <a:schemeClr val="lt1"/>
              </a:solidFill>
            </a:endParaRPr>
          </a:p>
        </p:txBody>
      </p:sp>
      <p:pic>
        <p:nvPicPr>
          <p:cNvPr id="435" name="Google Shape;435;p58"/>
          <p:cNvPicPr preferRelativeResize="0"/>
          <p:nvPr/>
        </p:nvPicPr>
        <p:blipFill>
          <a:blip r:embed="rId3">
            <a:alphaModFix/>
          </a:blip>
          <a:stretch>
            <a:fillRect/>
          </a:stretch>
        </p:blipFill>
        <p:spPr>
          <a:xfrm>
            <a:off x="4463350" y="1265228"/>
            <a:ext cx="4519650" cy="30601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Findings</a:t>
            </a:r>
            <a:endParaRPr>
              <a:solidFill>
                <a:schemeClr val="lt1"/>
              </a:solidFill>
            </a:endParaRPr>
          </a:p>
          <a:p>
            <a:pPr indent="0" lvl="0" marL="0" rtl="0" algn="l">
              <a:spcBef>
                <a:spcPts val="0"/>
              </a:spcBef>
              <a:spcAft>
                <a:spcPts val="0"/>
              </a:spcAft>
              <a:buNone/>
            </a:pPr>
            <a:r>
              <a:rPr lang="de"/>
              <a:t>Agneda</a:t>
            </a:r>
            <a:endParaRPr/>
          </a:p>
        </p:txBody>
      </p:sp>
      <p:sp>
        <p:nvSpPr>
          <p:cNvPr id="441" name="Google Shape;441;p59"/>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chemeClr val="lt1"/>
              </a:buClr>
              <a:buSzPct val="100000"/>
              <a:buChar char="●"/>
            </a:pPr>
            <a:r>
              <a:rPr lang="de">
                <a:solidFill>
                  <a:schemeClr val="lt1"/>
                </a:solidFill>
              </a:rPr>
              <a:t>All models classify the images almost exclusively as bicycle, the largest class in the training data. </a:t>
            </a:r>
            <a:endParaRPr>
              <a:solidFill>
                <a:schemeClr val="lt1"/>
              </a:solidFill>
            </a:endParaRPr>
          </a:p>
          <a:p>
            <a:pPr indent="-304165" lvl="1" marL="914400" rtl="0" algn="l">
              <a:spcBef>
                <a:spcPts val="0"/>
              </a:spcBef>
              <a:spcAft>
                <a:spcPts val="0"/>
              </a:spcAft>
              <a:buClr>
                <a:schemeClr val="lt1"/>
              </a:buClr>
              <a:buSzPct val="100000"/>
              <a:buChar char="○"/>
            </a:pPr>
            <a:r>
              <a:rPr lang="de">
                <a:solidFill>
                  <a:schemeClr val="lt1"/>
                </a:solidFill>
              </a:rPr>
              <a:t>Only model 4, where more layers were fine-tuned classified one test image correctly as a balloon.</a:t>
            </a:r>
            <a:endParaRPr>
              <a:solidFill>
                <a:schemeClr val="lt1"/>
              </a:solidFill>
            </a:endParaRPr>
          </a:p>
          <a:p>
            <a:pPr indent="-304165" lvl="1" marL="914400" rtl="0" algn="l">
              <a:spcBef>
                <a:spcPts val="0"/>
              </a:spcBef>
              <a:spcAft>
                <a:spcPts val="0"/>
              </a:spcAft>
              <a:buClr>
                <a:schemeClr val="lt1"/>
              </a:buClr>
              <a:buSzPct val="100000"/>
              <a:buChar char="○"/>
            </a:pPr>
            <a:r>
              <a:rPr lang="de">
                <a:solidFill>
                  <a:schemeClr val="lt1"/>
                </a:solidFill>
              </a:rPr>
              <a:t>However, a few Balloon new Balloon images were correctly classified by some of the models.</a:t>
            </a:r>
            <a:endParaRPr>
              <a:solidFill>
                <a:schemeClr val="lt1"/>
              </a:solidFill>
            </a:endParaRPr>
          </a:p>
          <a:p>
            <a:pPr indent="-304165" lvl="1" marL="914400" rtl="0" algn="l">
              <a:spcBef>
                <a:spcPts val="0"/>
              </a:spcBef>
              <a:spcAft>
                <a:spcPts val="0"/>
              </a:spcAft>
              <a:buClr>
                <a:schemeClr val="lt1"/>
              </a:buClr>
              <a:buSzPct val="100000"/>
              <a:buChar char="○"/>
            </a:pPr>
            <a:r>
              <a:rPr lang="de">
                <a:solidFill>
                  <a:schemeClr val="lt1"/>
                </a:solidFill>
              </a:rPr>
              <a:t>Before</a:t>
            </a:r>
            <a:r>
              <a:rPr lang="de">
                <a:solidFill>
                  <a:schemeClr val="lt1"/>
                </a:solidFill>
              </a:rPr>
              <a:t> applying the softmax, the output for bicycles and balloons is different. Changing the biases of the last, dense layer might improve the rate at which balloons are correctly classified.</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Model 3 and 4 share the same architecture, but more layers of Model 4 were fine-tuned. Model 4 appears to perform better.</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Training takes longer per epoch for the modified architectures compared to the standard ResNet50, because more layers and parameters are trained.</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Some models stopped early. This means that the validation loss did not improve in 3 epochs.</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The number of Parameters is growing per modification since more weights and biases are fitted by adding layers.</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Findings (2)</a:t>
            </a:r>
            <a:endParaRPr>
              <a:solidFill>
                <a:schemeClr val="lt1"/>
              </a:solidFill>
            </a:endParaRPr>
          </a:p>
          <a:p>
            <a:pPr indent="0" lvl="0" marL="0" rtl="0" algn="l">
              <a:spcBef>
                <a:spcPts val="0"/>
              </a:spcBef>
              <a:spcAft>
                <a:spcPts val="0"/>
              </a:spcAft>
              <a:buNone/>
            </a:pPr>
            <a:r>
              <a:rPr lang="de"/>
              <a:t>Agneda</a:t>
            </a:r>
            <a:endParaRPr/>
          </a:p>
        </p:txBody>
      </p:sp>
      <p:sp>
        <p:nvSpPr>
          <p:cNvPr id="447" name="Google Shape;447;p60"/>
          <p:cNvSpPr txBox="1"/>
          <p:nvPr>
            <p:ph idx="1" type="body"/>
          </p:nvPr>
        </p:nvSpPr>
        <p:spPr>
          <a:xfrm>
            <a:off x="920725" y="1152475"/>
            <a:ext cx="6052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The Models performed better on pictures taken from Google directly.</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The images showed the Objects clearly with no extra noise therefore no extra characteristics which may confuse the Model</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This may conclude that the Model was able to learn the characteristic of each Object well but could not apply that knowledge on Images displaying busy environments </a:t>
            </a:r>
            <a:endParaRPr>
              <a:solidFill>
                <a:schemeClr val="lt1"/>
              </a:solidFill>
            </a:endParaRPr>
          </a:p>
        </p:txBody>
      </p:sp>
      <p:pic>
        <p:nvPicPr>
          <p:cNvPr id="448" name="Google Shape;448;p60"/>
          <p:cNvPicPr preferRelativeResize="0"/>
          <p:nvPr/>
        </p:nvPicPr>
        <p:blipFill>
          <a:blip r:embed="rId3">
            <a:alphaModFix/>
          </a:blip>
          <a:stretch>
            <a:fillRect/>
          </a:stretch>
        </p:blipFill>
        <p:spPr>
          <a:xfrm>
            <a:off x="7299275" y="1759300"/>
            <a:ext cx="1057275" cy="1533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904900" y="1561825"/>
            <a:ext cx="3719400" cy="1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3700">
                <a:solidFill>
                  <a:schemeClr val="lt1"/>
                </a:solidFill>
              </a:rPr>
              <a:t>Class Activation Map</a:t>
            </a:r>
            <a:endParaRPr sz="3700">
              <a:solidFill>
                <a:schemeClr val="lt1"/>
              </a:solidFill>
            </a:endParaRPr>
          </a:p>
          <a:p>
            <a:pPr indent="0" lvl="0" marL="0" rtl="0" algn="l">
              <a:spcBef>
                <a:spcPts val="0"/>
              </a:spcBef>
              <a:spcAft>
                <a:spcPts val="0"/>
              </a:spcAft>
              <a:buSzPts val="990"/>
              <a:buNone/>
            </a:pPr>
            <a:r>
              <a:t/>
            </a:r>
            <a:endParaRPr sz="3700"/>
          </a:p>
        </p:txBody>
      </p:sp>
      <p:cxnSp>
        <p:nvCxnSpPr>
          <p:cNvPr id="454" name="Google Shape;454;p61"/>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Data Overview</a:t>
            </a:r>
            <a:endParaRPr/>
          </a:p>
        </p:txBody>
      </p:sp>
      <p:graphicFrame>
        <p:nvGraphicFramePr>
          <p:cNvPr id="81" name="Google Shape;81;p17"/>
          <p:cNvGraphicFramePr/>
          <p:nvPr/>
        </p:nvGraphicFramePr>
        <p:xfrm>
          <a:off x="1256900" y="1140800"/>
          <a:ext cx="3000000" cy="3000000"/>
        </p:xfrm>
        <a:graphic>
          <a:graphicData uri="http://schemas.openxmlformats.org/drawingml/2006/table">
            <a:tbl>
              <a:tblPr>
                <a:noFill/>
                <a:tableStyleId>{D970E9C4-9214-4E57-AA98-C4F6F0A3E5B3}</a:tableStyleId>
              </a:tblPr>
              <a:tblGrid>
                <a:gridCol w="1809750"/>
                <a:gridCol w="1809750"/>
                <a:gridCol w="1809750"/>
                <a:gridCol w="1809750"/>
              </a:tblGrid>
              <a:tr h="405375">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Bicycle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Balloon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Golf Cart</a:t>
                      </a:r>
                      <a:endParaRPr>
                        <a:solidFill>
                          <a:schemeClr val="lt1"/>
                        </a:solidFill>
                      </a:endParaRPr>
                    </a:p>
                  </a:txBody>
                  <a:tcPr marT="91425" marB="91425" marR="91425" marL="91425"/>
                </a:tc>
              </a:tr>
              <a:tr h="405375">
                <a:tc>
                  <a:txBody>
                    <a:bodyPr/>
                    <a:lstStyle/>
                    <a:p>
                      <a:pPr indent="0" lvl="0" marL="0" rtl="0" algn="l">
                        <a:spcBef>
                          <a:spcPts val="0"/>
                        </a:spcBef>
                        <a:spcAft>
                          <a:spcPts val="0"/>
                        </a:spcAft>
                        <a:buNone/>
                      </a:pPr>
                      <a:r>
                        <a:rPr lang="de">
                          <a:solidFill>
                            <a:schemeClr val="lt1"/>
                          </a:solidFill>
                        </a:rPr>
                        <a:t>Total Number of Images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791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2072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
                          <a:solidFill>
                            <a:schemeClr val="lt1"/>
                          </a:solidFill>
                        </a:rPr>
                        <a:t>24</a:t>
                      </a:r>
                      <a:endParaRPr>
                        <a:solidFill>
                          <a:schemeClr val="lt1"/>
                        </a:solidFill>
                      </a:endParaRPr>
                    </a:p>
                  </a:txBody>
                  <a:tcPr marT="91425" marB="91425" marR="91425" marL="91425"/>
                </a:tc>
              </a:tr>
            </a:tbl>
          </a:graphicData>
        </a:graphic>
      </p:graphicFrame>
      <p:pic>
        <p:nvPicPr>
          <p:cNvPr id="82" name="Google Shape;82;p17"/>
          <p:cNvPicPr preferRelativeResize="0"/>
          <p:nvPr/>
        </p:nvPicPr>
        <p:blipFill>
          <a:blip r:embed="rId3">
            <a:alphaModFix/>
          </a:blip>
          <a:stretch>
            <a:fillRect/>
          </a:stretch>
        </p:blipFill>
        <p:spPr>
          <a:xfrm>
            <a:off x="6925544" y="2571751"/>
            <a:ext cx="1267901" cy="1895401"/>
          </a:xfrm>
          <a:prstGeom prst="rect">
            <a:avLst/>
          </a:prstGeom>
          <a:noFill/>
          <a:ln>
            <a:noFill/>
          </a:ln>
        </p:spPr>
      </p:pic>
      <p:pic>
        <p:nvPicPr>
          <p:cNvPr id="83" name="Google Shape;83;p17"/>
          <p:cNvPicPr preferRelativeResize="0"/>
          <p:nvPr/>
        </p:nvPicPr>
        <p:blipFill>
          <a:blip r:embed="rId4">
            <a:alphaModFix/>
          </a:blip>
          <a:stretch>
            <a:fillRect/>
          </a:stretch>
        </p:blipFill>
        <p:spPr>
          <a:xfrm>
            <a:off x="1364174" y="2571750"/>
            <a:ext cx="1421551" cy="1895401"/>
          </a:xfrm>
          <a:prstGeom prst="rect">
            <a:avLst/>
          </a:prstGeom>
          <a:noFill/>
          <a:ln>
            <a:noFill/>
          </a:ln>
        </p:spPr>
      </p:pic>
      <p:pic>
        <p:nvPicPr>
          <p:cNvPr id="84" name="Google Shape;84;p17"/>
          <p:cNvPicPr preferRelativeResize="0"/>
          <p:nvPr/>
        </p:nvPicPr>
        <p:blipFill>
          <a:blip r:embed="rId5">
            <a:alphaModFix/>
          </a:blip>
          <a:stretch>
            <a:fillRect/>
          </a:stretch>
        </p:blipFill>
        <p:spPr>
          <a:xfrm>
            <a:off x="3500176" y="2814250"/>
            <a:ext cx="2883937" cy="1895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Overview</a:t>
            </a:r>
            <a:endParaRPr>
              <a:solidFill>
                <a:schemeClr val="lt1"/>
              </a:solidFill>
            </a:endParaRPr>
          </a:p>
          <a:p>
            <a:pPr indent="0" lvl="0" marL="0" rtl="0" algn="l">
              <a:spcBef>
                <a:spcPts val="0"/>
              </a:spcBef>
              <a:spcAft>
                <a:spcPts val="0"/>
              </a:spcAft>
              <a:buNone/>
            </a:pPr>
            <a:r>
              <a:rPr lang="de"/>
              <a:t>Agneda</a:t>
            </a:r>
            <a:endParaRPr/>
          </a:p>
        </p:txBody>
      </p:sp>
      <p:sp>
        <p:nvSpPr>
          <p:cNvPr id="460" name="Google Shape;460;p62"/>
          <p:cNvSpPr txBox="1"/>
          <p:nvPr>
            <p:ph idx="1" type="body"/>
          </p:nvPr>
        </p:nvSpPr>
        <p:spPr>
          <a:xfrm>
            <a:off x="920725" y="1152475"/>
            <a:ext cx="791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solidFill>
                  <a:schemeClr val="lt1"/>
                </a:solidFill>
              </a:rPr>
              <a:t>Visualize how important the regions of the image are for identifying a category.</a:t>
            </a:r>
            <a:endParaRPr>
              <a:solidFill>
                <a:schemeClr val="lt1"/>
              </a:solidFill>
            </a:endParaRPr>
          </a:p>
          <a:p>
            <a:pPr indent="0" lvl="0" marL="0" rtl="0" algn="l">
              <a:spcBef>
                <a:spcPts val="1200"/>
              </a:spcBef>
              <a:spcAft>
                <a:spcPts val="0"/>
              </a:spcAft>
              <a:buNone/>
            </a:pPr>
            <a:r>
              <a:rPr lang="de">
                <a:solidFill>
                  <a:schemeClr val="lt1"/>
                </a:solidFill>
              </a:rPr>
              <a:t>Global average pooling reduces every feature map of the last convolutional layer to a single number. </a:t>
            </a:r>
            <a:endParaRPr>
              <a:solidFill>
                <a:schemeClr val="lt1"/>
              </a:solidFill>
            </a:endParaRPr>
          </a:p>
          <a:p>
            <a:pPr indent="0" lvl="0" marL="0" rtl="0" algn="l">
              <a:spcBef>
                <a:spcPts val="1200"/>
              </a:spcBef>
              <a:spcAft>
                <a:spcPts val="0"/>
              </a:spcAft>
              <a:buNone/>
            </a:pPr>
            <a:r>
              <a:rPr lang="de">
                <a:solidFill>
                  <a:schemeClr val="lt1"/>
                </a:solidFill>
              </a:rPr>
              <a:t>The class probabilities are predicted based on these values.</a:t>
            </a:r>
            <a:endParaRPr>
              <a:solidFill>
                <a:schemeClr val="lt1"/>
              </a:solidFill>
            </a:endParaRPr>
          </a:p>
          <a:p>
            <a:pPr indent="0" lvl="0" marL="0" rtl="0" algn="l">
              <a:spcBef>
                <a:spcPts val="1200"/>
              </a:spcBef>
              <a:spcAft>
                <a:spcPts val="1200"/>
              </a:spcAft>
              <a:buNone/>
            </a:pPr>
            <a:r>
              <a:rPr lang="de">
                <a:solidFill>
                  <a:schemeClr val="lt1"/>
                </a:solidFill>
              </a:rPr>
              <a:t>To obtain a Class Activation Map, we perform forward propagation up to the last convolutional layer. Then we sum the feature maps weighed by the weights for the desired </a:t>
            </a:r>
            <a:r>
              <a:rPr lang="de">
                <a:solidFill>
                  <a:schemeClr val="lt1"/>
                </a:solidFill>
              </a:rPr>
              <a:t>class</a:t>
            </a:r>
            <a:r>
              <a:rPr lang="de">
                <a:solidFill>
                  <a:schemeClr val="lt1"/>
                </a:solidFill>
              </a:rPr>
              <a:t>. </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Class Activation Map</a:t>
            </a:r>
            <a:endParaRPr>
              <a:solidFill>
                <a:schemeClr val="lt1"/>
              </a:solidFill>
            </a:endParaRPr>
          </a:p>
          <a:p>
            <a:pPr indent="0" lvl="0" marL="0" rtl="0" algn="l">
              <a:spcBef>
                <a:spcPts val="0"/>
              </a:spcBef>
              <a:spcAft>
                <a:spcPts val="0"/>
              </a:spcAft>
              <a:buNone/>
            </a:pPr>
            <a:r>
              <a:rPr lang="de"/>
              <a:t>Agneda</a:t>
            </a:r>
            <a:endParaRPr/>
          </a:p>
        </p:txBody>
      </p:sp>
      <p:sp>
        <p:nvSpPr>
          <p:cNvPr id="466" name="Google Shape;466;p63"/>
          <p:cNvSpPr txBox="1"/>
          <p:nvPr>
            <p:ph idx="1" type="body"/>
          </p:nvPr>
        </p:nvSpPr>
        <p:spPr>
          <a:xfrm>
            <a:off x="920725" y="1152475"/>
            <a:ext cx="791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endParaRPr>
          </a:p>
        </p:txBody>
      </p:sp>
      <p:pic>
        <p:nvPicPr>
          <p:cNvPr id="467" name="Google Shape;467;p63"/>
          <p:cNvPicPr preferRelativeResize="0"/>
          <p:nvPr/>
        </p:nvPicPr>
        <p:blipFill>
          <a:blip r:embed="rId4">
            <a:alphaModFix/>
          </a:blip>
          <a:stretch>
            <a:fillRect/>
          </a:stretch>
        </p:blipFill>
        <p:spPr>
          <a:xfrm>
            <a:off x="920725" y="1020025"/>
            <a:ext cx="7911602" cy="3681296"/>
          </a:xfrm>
          <a:prstGeom prst="rect">
            <a:avLst/>
          </a:prstGeom>
          <a:noFill/>
          <a:ln>
            <a:noFill/>
          </a:ln>
        </p:spPr>
      </p:pic>
      <p:sp>
        <p:nvSpPr>
          <p:cNvPr id="468" name="Google Shape;468;p63"/>
          <p:cNvSpPr txBox="1"/>
          <p:nvPr/>
        </p:nvSpPr>
        <p:spPr>
          <a:xfrm>
            <a:off x="857275" y="4622725"/>
            <a:ext cx="4726800" cy="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600">
                <a:solidFill>
                  <a:schemeClr val="lt1"/>
                </a:solidFill>
              </a:rPr>
              <a:t>Image taken from</a:t>
            </a:r>
            <a:r>
              <a:rPr lang="de" sz="1300">
                <a:solidFill>
                  <a:schemeClr val="dk2"/>
                </a:solidFill>
              </a:rPr>
              <a:t> </a:t>
            </a:r>
            <a:r>
              <a:rPr lang="de" sz="550">
                <a:solidFill>
                  <a:srgbClr val="444746"/>
                </a:solidFill>
                <a:latin typeface="Roboto"/>
                <a:ea typeface="Roboto"/>
                <a:cs typeface="Roboto"/>
                <a:sym typeface="Roboto"/>
              </a:rPr>
              <a:t> </a:t>
            </a:r>
            <a:r>
              <a:rPr lang="de" sz="550">
                <a:solidFill>
                  <a:srgbClr val="0B57D0"/>
                </a:solidFill>
                <a:uFill>
                  <a:noFill/>
                </a:uFill>
                <a:latin typeface="Roboto"/>
                <a:ea typeface="Roboto"/>
                <a:cs typeface="Roboto"/>
                <a:sym typeface="Roboto"/>
                <a:hlinkClick r:id="rId5">
                  <a:extLst>
                    <a:ext uri="{A12FA001-AC4F-418D-AE19-62706E023703}">
                      <ahyp:hlinkClr val="tx"/>
                    </a:ext>
                  </a:extLst>
                </a:hlinkClick>
              </a:rPr>
              <a:t>http://cnnlocalization.csail.mit.edu/</a:t>
            </a:r>
            <a:endParaRPr sz="13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904900" y="1561825"/>
            <a:ext cx="4946400" cy="1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de" sz="3720">
                <a:solidFill>
                  <a:schemeClr val="lt1"/>
                </a:solidFill>
              </a:rPr>
              <a:t>Lessons Learned and Conclusion</a:t>
            </a:r>
            <a:endParaRPr sz="3720">
              <a:solidFill>
                <a:schemeClr val="lt1"/>
              </a:solidFill>
            </a:endParaRPr>
          </a:p>
          <a:p>
            <a:pPr indent="0" lvl="0" marL="0" rtl="0" algn="l">
              <a:spcBef>
                <a:spcPts val="0"/>
              </a:spcBef>
              <a:spcAft>
                <a:spcPts val="0"/>
              </a:spcAft>
              <a:buSzPts val="990"/>
              <a:buNone/>
            </a:pPr>
            <a:r>
              <a:t/>
            </a:r>
            <a:endParaRPr sz="3720"/>
          </a:p>
        </p:txBody>
      </p:sp>
      <p:cxnSp>
        <p:nvCxnSpPr>
          <p:cNvPr id="474" name="Google Shape;474;p64"/>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5"/>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Issues and Lessons Learned</a:t>
            </a:r>
            <a:endParaRPr>
              <a:solidFill>
                <a:schemeClr val="lt1"/>
              </a:solidFill>
            </a:endParaRPr>
          </a:p>
          <a:p>
            <a:pPr indent="0" lvl="0" marL="0" rtl="0" algn="l">
              <a:spcBef>
                <a:spcPts val="0"/>
              </a:spcBef>
              <a:spcAft>
                <a:spcPts val="0"/>
              </a:spcAft>
              <a:buNone/>
            </a:pPr>
            <a:r>
              <a:rPr lang="de"/>
              <a:t>Agneda</a:t>
            </a:r>
            <a:endParaRPr/>
          </a:p>
        </p:txBody>
      </p:sp>
      <p:sp>
        <p:nvSpPr>
          <p:cNvPr id="480" name="Google Shape;480;p65"/>
          <p:cNvSpPr txBox="1"/>
          <p:nvPr>
            <p:ph idx="1" type="body"/>
          </p:nvPr>
        </p:nvSpPr>
        <p:spPr>
          <a:xfrm>
            <a:off x="920725" y="1152475"/>
            <a:ext cx="791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de">
                <a:solidFill>
                  <a:schemeClr val="lt1"/>
                </a:solidFill>
              </a:rPr>
              <a:t>Difficulty downloading and loading the dataset using fiftyone with size set to 1000</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As a solution: usage of a cloud service to run the notebook (here: Google Colab)</a:t>
            </a:r>
            <a:endParaRPr>
              <a:solidFill>
                <a:schemeClr val="lt1"/>
              </a:solidFill>
            </a:endParaRPr>
          </a:p>
          <a:p>
            <a:pPr indent="-342900" lvl="0" marL="457200" rtl="0" algn="l">
              <a:spcBef>
                <a:spcPts val="0"/>
              </a:spcBef>
              <a:spcAft>
                <a:spcPts val="0"/>
              </a:spcAft>
              <a:buClr>
                <a:schemeClr val="lt1"/>
              </a:buClr>
              <a:buSzPts val="1800"/>
              <a:buChar char="●"/>
            </a:pPr>
            <a:r>
              <a:rPr lang="de">
                <a:solidFill>
                  <a:schemeClr val="lt1"/>
                </a:solidFill>
              </a:rPr>
              <a:t>We shuffled the test data before doing the </a:t>
            </a:r>
            <a:r>
              <a:rPr lang="de">
                <a:solidFill>
                  <a:schemeClr val="lt1"/>
                </a:solidFill>
              </a:rPr>
              <a:t>predictions for the confusion matrix and then shuffled again before extracting the ground truth labels.</a:t>
            </a:r>
            <a:endParaRPr>
              <a:solidFill>
                <a:schemeClr val="lt1"/>
              </a:solidFill>
            </a:endParaRPr>
          </a:p>
          <a:p>
            <a:pPr indent="-317500" lvl="1" marL="914400" rtl="0" algn="l">
              <a:spcBef>
                <a:spcPts val="0"/>
              </a:spcBef>
              <a:spcAft>
                <a:spcPts val="0"/>
              </a:spcAft>
              <a:buClr>
                <a:schemeClr val="lt1"/>
              </a:buClr>
              <a:buSzPts val="1400"/>
              <a:buChar char="○"/>
            </a:pPr>
            <a:r>
              <a:rPr lang="de">
                <a:solidFill>
                  <a:schemeClr val="lt1"/>
                </a:solidFill>
              </a:rPr>
              <a:t>As a result our confusion matrix made our classifier look no better than random</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Overall Conclusion</a:t>
            </a:r>
            <a:endParaRPr>
              <a:solidFill>
                <a:schemeClr val="lt1"/>
              </a:solidFill>
            </a:endParaRPr>
          </a:p>
          <a:p>
            <a:pPr indent="0" lvl="0" marL="0" rtl="0" algn="l">
              <a:spcBef>
                <a:spcPts val="0"/>
              </a:spcBef>
              <a:spcAft>
                <a:spcPts val="0"/>
              </a:spcAft>
              <a:buNone/>
            </a:pPr>
            <a:r>
              <a:rPr lang="de"/>
              <a:t>Agneda</a:t>
            </a:r>
            <a:endParaRPr/>
          </a:p>
        </p:txBody>
      </p:sp>
      <p:sp>
        <p:nvSpPr>
          <p:cNvPr id="486" name="Google Shape;486;p66"/>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lt1"/>
              </a:buClr>
              <a:buSzPct val="100000"/>
              <a:buChar char="●"/>
            </a:pPr>
            <a:r>
              <a:rPr lang="de">
                <a:solidFill>
                  <a:schemeClr val="lt1"/>
                </a:solidFill>
              </a:rPr>
              <a:t>The classification works well for bicycles and balloons.</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The golf carts are classified as bicycles.</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Adding more layers (meaning: creating a more complex model) didn’t </a:t>
            </a:r>
            <a:r>
              <a:rPr lang="de">
                <a:solidFill>
                  <a:schemeClr val="lt1"/>
                </a:solidFill>
              </a:rPr>
              <a:t>necessarily</a:t>
            </a:r>
            <a:r>
              <a:rPr lang="de">
                <a:solidFill>
                  <a:schemeClr val="lt1"/>
                </a:solidFill>
              </a:rPr>
              <a:t> better the model </a:t>
            </a:r>
            <a:endParaRPr>
              <a:solidFill>
                <a:schemeClr val="lt1"/>
              </a:solidFill>
            </a:endParaRPr>
          </a:p>
          <a:p>
            <a:pPr indent="-325755" lvl="0" marL="457200" rtl="0" algn="l">
              <a:spcBef>
                <a:spcPts val="0"/>
              </a:spcBef>
              <a:spcAft>
                <a:spcPts val="0"/>
              </a:spcAft>
              <a:buClr>
                <a:schemeClr val="lt1"/>
              </a:buClr>
              <a:buSzPct val="100000"/>
              <a:buChar char="●"/>
            </a:pPr>
            <a:r>
              <a:rPr lang="de">
                <a:solidFill>
                  <a:schemeClr val="lt1"/>
                </a:solidFill>
              </a:rPr>
              <a:t>Ways to improve the models:</a:t>
            </a:r>
            <a:endParaRPr>
              <a:solidFill>
                <a:schemeClr val="lt1"/>
              </a:solidFill>
            </a:endParaRPr>
          </a:p>
          <a:p>
            <a:pPr indent="-325755" lvl="0" marL="914400" rtl="0" algn="l">
              <a:spcBef>
                <a:spcPts val="0"/>
              </a:spcBef>
              <a:spcAft>
                <a:spcPts val="0"/>
              </a:spcAft>
              <a:buClr>
                <a:schemeClr val="lt1"/>
              </a:buClr>
              <a:buSzPct val="100000"/>
              <a:buChar char="●"/>
            </a:pPr>
            <a:r>
              <a:rPr lang="de">
                <a:solidFill>
                  <a:schemeClr val="lt1"/>
                </a:solidFill>
              </a:rPr>
              <a:t>More balanced training data</a:t>
            </a:r>
            <a:endParaRPr>
              <a:solidFill>
                <a:schemeClr val="lt1"/>
              </a:solidFill>
            </a:endParaRPr>
          </a:p>
          <a:p>
            <a:pPr indent="-325755" lvl="0" marL="914400" rtl="0" algn="l">
              <a:spcBef>
                <a:spcPts val="0"/>
              </a:spcBef>
              <a:spcAft>
                <a:spcPts val="0"/>
              </a:spcAft>
              <a:buClr>
                <a:schemeClr val="lt1"/>
              </a:buClr>
              <a:buSzPct val="100000"/>
              <a:buChar char="●"/>
            </a:pPr>
            <a:r>
              <a:rPr lang="de">
                <a:solidFill>
                  <a:schemeClr val="lt1"/>
                </a:solidFill>
              </a:rPr>
              <a:t>Usage of weights (e.g.: </a:t>
            </a:r>
            <a:r>
              <a:rPr i="1" lang="de">
                <a:solidFill>
                  <a:schemeClr val="lt1"/>
                </a:solidFill>
              </a:rPr>
              <a:t>class_weights</a:t>
            </a:r>
            <a:r>
              <a:rPr lang="de">
                <a:solidFill>
                  <a:schemeClr val="lt1"/>
                </a:solidFill>
              </a:rPr>
              <a:t> in tensorflow)</a:t>
            </a:r>
            <a:endParaRPr>
              <a:solidFill>
                <a:schemeClr val="lt1"/>
              </a:solidFill>
            </a:endParaRPr>
          </a:p>
          <a:p>
            <a:pPr indent="-325755" lvl="0" marL="914400" rtl="0" algn="l">
              <a:spcBef>
                <a:spcPts val="0"/>
              </a:spcBef>
              <a:spcAft>
                <a:spcPts val="0"/>
              </a:spcAft>
              <a:buClr>
                <a:schemeClr val="lt1"/>
              </a:buClr>
              <a:buSzPct val="200000"/>
              <a:buChar char="●"/>
            </a:pPr>
            <a:r>
              <a:rPr lang="de">
                <a:solidFill>
                  <a:schemeClr val="lt1"/>
                </a:solidFill>
              </a:rPr>
              <a:t>Hyperparameter tuning (learning rate, batch size)  </a:t>
            </a:r>
            <a:r>
              <a:rPr lang="de" sz="900">
                <a:solidFill>
                  <a:schemeClr val="lt1"/>
                </a:solidFill>
              </a:rPr>
              <a:t>larger batch sizes might lead to memory constraints, especially with larger models like ResNet50</a:t>
            </a:r>
            <a:endParaRPr sz="900">
              <a:solidFill>
                <a:schemeClr val="lt1"/>
              </a:solidFill>
            </a:endParaRPr>
          </a:p>
          <a:p>
            <a:pPr indent="-325755" lvl="0" marL="914400" rtl="0" algn="l">
              <a:spcBef>
                <a:spcPts val="0"/>
              </a:spcBef>
              <a:spcAft>
                <a:spcPts val="0"/>
              </a:spcAft>
              <a:buClr>
                <a:schemeClr val="lt1"/>
              </a:buClr>
              <a:buSzPct val="200000"/>
              <a:buChar char="●"/>
            </a:pPr>
            <a:r>
              <a:rPr lang="de">
                <a:solidFill>
                  <a:schemeClr val="lt1"/>
                </a:solidFill>
              </a:rPr>
              <a:t>Using a different optimizer </a:t>
            </a:r>
            <a:r>
              <a:rPr lang="de" sz="900">
                <a:solidFill>
                  <a:schemeClr val="lt1"/>
                </a:solidFill>
              </a:rPr>
              <a:t>(we used Adam)</a:t>
            </a:r>
            <a:endParaRPr sz="900">
              <a:solidFill>
                <a:schemeClr val="lt1"/>
              </a:solidFill>
            </a:endParaRPr>
          </a:p>
          <a:p>
            <a:pPr indent="-325755" lvl="0" marL="914400" rtl="0" algn="l">
              <a:spcBef>
                <a:spcPts val="0"/>
              </a:spcBef>
              <a:spcAft>
                <a:spcPts val="0"/>
              </a:spcAft>
              <a:buClr>
                <a:schemeClr val="lt1"/>
              </a:buClr>
              <a:buSzPct val="200000"/>
              <a:buChar char="●"/>
            </a:pPr>
            <a:r>
              <a:rPr lang="de">
                <a:solidFill>
                  <a:schemeClr val="lt1"/>
                </a:solidFill>
              </a:rPr>
              <a:t>F</a:t>
            </a:r>
            <a:r>
              <a:rPr lang="de">
                <a:solidFill>
                  <a:schemeClr val="lt1"/>
                </a:solidFill>
              </a:rPr>
              <a:t>itting more layers during training</a:t>
            </a:r>
            <a:r>
              <a:rPr lang="de">
                <a:solidFill>
                  <a:schemeClr val="lt1"/>
                </a:solidFill>
              </a:rPr>
              <a:t> </a:t>
            </a:r>
            <a:r>
              <a:rPr lang="de" sz="900">
                <a:solidFill>
                  <a:schemeClr val="lt1"/>
                </a:solidFill>
              </a:rPr>
              <a:t>(helpful for a bigger dataset,  more regularization would be needed then to prevent overfitting)</a:t>
            </a:r>
            <a:endParaRPr sz="900">
              <a:solidFill>
                <a:schemeClr val="lt1"/>
              </a:solidFill>
            </a:endParaRPr>
          </a:p>
          <a:p>
            <a:pPr indent="-325755" lvl="0" marL="914400" rtl="0" algn="l">
              <a:spcBef>
                <a:spcPts val="0"/>
              </a:spcBef>
              <a:spcAft>
                <a:spcPts val="0"/>
              </a:spcAft>
              <a:buClr>
                <a:schemeClr val="lt1"/>
              </a:buClr>
              <a:buSzPct val="102857"/>
              <a:buChar char="●"/>
            </a:pPr>
            <a:r>
              <a:rPr lang="de">
                <a:solidFill>
                  <a:schemeClr val="lt1"/>
                </a:solidFill>
              </a:rPr>
              <a:t>Adding different types of data augmentation to each image during training </a:t>
            </a:r>
            <a:r>
              <a:rPr lang="de" sz="900">
                <a:solidFill>
                  <a:schemeClr val="lt1"/>
                </a:solidFill>
              </a:rPr>
              <a:t>(We used one type of data augmentation on all, or used a mixture of all → see augmentation slides)</a:t>
            </a:r>
            <a:endParaRPr sz="175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Agenda</a:t>
            </a:r>
            <a:endParaRPr>
              <a:solidFill>
                <a:schemeClr val="lt1"/>
              </a:solidFill>
            </a:endParaRPr>
          </a:p>
          <a:p>
            <a:pPr indent="0" lvl="0" marL="0" rtl="0" algn="l">
              <a:spcBef>
                <a:spcPts val="0"/>
              </a:spcBef>
              <a:spcAft>
                <a:spcPts val="0"/>
              </a:spcAft>
              <a:buNone/>
            </a:pPr>
            <a:r>
              <a:rPr lang="de"/>
              <a:t>Agneda</a:t>
            </a:r>
            <a:endParaRPr/>
          </a:p>
        </p:txBody>
      </p:sp>
      <p:sp>
        <p:nvSpPr>
          <p:cNvPr id="492" name="Google Shape;492;p67"/>
          <p:cNvSpPr txBox="1"/>
          <p:nvPr>
            <p:ph idx="1" type="body"/>
          </p:nvPr>
        </p:nvSpPr>
        <p:spPr>
          <a:xfrm>
            <a:off x="920725" y="1152475"/>
            <a:ext cx="7911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de">
                <a:solidFill>
                  <a:schemeClr val="lt1"/>
                </a:solidFill>
              </a:rPr>
              <a:t>Project task overview</a:t>
            </a:r>
            <a:endParaRPr>
              <a:solidFill>
                <a:schemeClr val="lt1"/>
              </a:solidFill>
            </a:endParaRPr>
          </a:p>
          <a:p>
            <a:pPr indent="0" lvl="0" marL="0" rtl="0" algn="l">
              <a:spcBef>
                <a:spcPts val="1200"/>
              </a:spcBef>
              <a:spcAft>
                <a:spcPts val="0"/>
              </a:spcAft>
              <a:buNone/>
            </a:pPr>
            <a:r>
              <a:rPr lang="de">
                <a:solidFill>
                  <a:schemeClr val="lt1"/>
                </a:solidFill>
              </a:rPr>
              <a:t>Information about the model used</a:t>
            </a:r>
            <a:endParaRPr>
              <a:solidFill>
                <a:schemeClr val="lt1"/>
              </a:solidFill>
            </a:endParaRPr>
          </a:p>
          <a:p>
            <a:pPr indent="0" lvl="0" marL="0" rtl="0" algn="l">
              <a:spcBef>
                <a:spcPts val="1200"/>
              </a:spcBef>
              <a:spcAft>
                <a:spcPts val="0"/>
              </a:spcAft>
              <a:buNone/>
            </a:pPr>
            <a:r>
              <a:rPr lang="de">
                <a:solidFill>
                  <a:schemeClr val="lt1"/>
                </a:solidFill>
              </a:rPr>
              <a:t>Experimenting with transfer learning - process &amp; outcomes</a:t>
            </a:r>
            <a:endParaRPr>
              <a:solidFill>
                <a:schemeClr val="lt1"/>
              </a:solidFill>
            </a:endParaRPr>
          </a:p>
          <a:p>
            <a:pPr indent="0" lvl="0" marL="0" rtl="0" algn="l">
              <a:spcBef>
                <a:spcPts val="1200"/>
              </a:spcBef>
              <a:spcAft>
                <a:spcPts val="0"/>
              </a:spcAft>
              <a:buNone/>
            </a:pPr>
            <a:r>
              <a:rPr lang="de">
                <a:solidFill>
                  <a:schemeClr val="lt1"/>
                </a:solidFill>
              </a:rPr>
              <a:t>Transfer Learning, freezing layers, retraining</a:t>
            </a:r>
            <a:endParaRPr>
              <a:solidFill>
                <a:schemeClr val="lt1"/>
              </a:solidFill>
            </a:endParaRPr>
          </a:p>
          <a:p>
            <a:pPr indent="0" lvl="0" marL="0" rtl="0" algn="l">
              <a:spcBef>
                <a:spcPts val="1200"/>
              </a:spcBef>
              <a:spcAft>
                <a:spcPts val="0"/>
              </a:spcAft>
              <a:buNone/>
            </a:pPr>
            <a:r>
              <a:rPr lang="de">
                <a:solidFill>
                  <a:schemeClr val="lt1"/>
                </a:solidFill>
              </a:rPr>
              <a:t>Comparison of retrained network with data augmentation to base experiment</a:t>
            </a:r>
            <a:endParaRPr>
              <a:solidFill>
                <a:schemeClr val="lt1"/>
              </a:solidFill>
            </a:endParaRPr>
          </a:p>
          <a:p>
            <a:pPr indent="0" lvl="0" marL="0" rtl="0" algn="l">
              <a:spcBef>
                <a:spcPts val="1200"/>
              </a:spcBef>
              <a:spcAft>
                <a:spcPts val="0"/>
              </a:spcAft>
              <a:buNone/>
            </a:pPr>
            <a:r>
              <a:rPr lang="de">
                <a:solidFill>
                  <a:schemeClr val="lt1"/>
                </a:solidFill>
              </a:rPr>
              <a:t>Activation Maps</a:t>
            </a:r>
            <a:endParaRPr>
              <a:solidFill>
                <a:schemeClr val="lt1"/>
              </a:solidFill>
            </a:endParaRPr>
          </a:p>
          <a:p>
            <a:pPr indent="0" lvl="0" marL="0" rtl="0" algn="l">
              <a:spcBef>
                <a:spcPts val="1200"/>
              </a:spcBef>
              <a:spcAft>
                <a:spcPts val="1200"/>
              </a:spcAft>
              <a:buNone/>
            </a:pPr>
            <a:r>
              <a:rPr lang="de">
                <a:solidFill>
                  <a:schemeClr val="lt1"/>
                </a:solidFill>
              </a:rPr>
              <a:t>Faced Challenges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68"/>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Experimenting with transfer learning - work flow</a:t>
            </a:r>
            <a:endParaRPr>
              <a:solidFill>
                <a:schemeClr val="lt1"/>
              </a:solidFill>
            </a:endParaRPr>
          </a:p>
          <a:p>
            <a:pPr indent="0" lvl="0" marL="0" rtl="0" algn="l">
              <a:spcBef>
                <a:spcPts val="0"/>
              </a:spcBef>
              <a:spcAft>
                <a:spcPts val="0"/>
              </a:spcAft>
              <a:buNone/>
            </a:pPr>
            <a:r>
              <a:rPr lang="de"/>
              <a:t>Agneda</a:t>
            </a:r>
            <a:endParaRPr/>
          </a:p>
        </p:txBody>
      </p:sp>
      <p:sp>
        <p:nvSpPr>
          <p:cNvPr id="498" name="Google Shape;498;p68"/>
          <p:cNvSpPr txBox="1"/>
          <p:nvPr>
            <p:ph idx="1" type="body"/>
          </p:nvPr>
        </p:nvSpPr>
        <p:spPr>
          <a:xfrm>
            <a:off x="920725" y="1152475"/>
            <a:ext cx="7911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de">
                <a:solidFill>
                  <a:schemeClr val="lt1"/>
                </a:solidFill>
              </a:rPr>
              <a:t>The dataset was split into training and testing sets with an 80/20 ratio</a:t>
            </a:r>
            <a:endParaRPr>
              <a:solidFill>
                <a:schemeClr val="lt1"/>
              </a:solidFill>
            </a:endParaRPr>
          </a:p>
          <a:p>
            <a:pPr indent="0" lvl="0" marL="0" rtl="0" algn="l">
              <a:spcBef>
                <a:spcPts val="1200"/>
              </a:spcBef>
              <a:spcAft>
                <a:spcPts val="0"/>
              </a:spcAft>
              <a:buNone/>
            </a:pPr>
            <a:r>
              <a:rPr lang="de">
                <a:solidFill>
                  <a:schemeClr val="lt1"/>
                </a:solidFill>
              </a:rPr>
              <a:t>Using TensorFlow's `ImageDataGenerator`, the images were normalized (scaled to a [0, 1] range) to facilitate model training.</a:t>
            </a:r>
            <a:endParaRPr>
              <a:solidFill>
                <a:schemeClr val="lt1"/>
              </a:solidFill>
            </a:endParaRPr>
          </a:p>
          <a:p>
            <a:pPr indent="0" lvl="0" marL="0" rtl="0" algn="l">
              <a:spcBef>
                <a:spcPts val="1200"/>
              </a:spcBef>
              <a:spcAft>
                <a:spcPts val="0"/>
              </a:spcAft>
              <a:buNone/>
            </a:pPr>
            <a:r>
              <a:rPr lang="de">
                <a:solidFill>
                  <a:schemeClr val="lt1"/>
                </a:solidFill>
              </a:rPr>
              <a:t>Model was adapted to classify just three (Bicycle, Golf Cart, and Balloon) by adding a Global Average Pooling layer followed by a Dense output layer with softmax activation corresponding to these three classes.</a:t>
            </a:r>
            <a:endParaRPr>
              <a:solidFill>
                <a:schemeClr val="lt1"/>
              </a:solidFill>
            </a:endParaRPr>
          </a:p>
          <a:p>
            <a:pPr indent="0" lvl="0" marL="0" rtl="0" algn="l">
              <a:spcBef>
                <a:spcPts val="1200"/>
              </a:spcBef>
              <a:spcAft>
                <a:spcPts val="0"/>
              </a:spcAft>
              <a:buNone/>
            </a:pPr>
            <a:r>
              <a:rPr lang="de">
                <a:solidFill>
                  <a:schemeClr val="lt1"/>
                </a:solidFill>
              </a:rPr>
              <a:t>The base layers of ResNet50 were frozen to preserve the pre-learned features, focusing the training on the added output layers.</a:t>
            </a:r>
            <a:endParaRPr>
              <a:solidFill>
                <a:schemeClr val="lt1"/>
              </a:solidFill>
            </a:endParaRPr>
          </a:p>
          <a:p>
            <a:pPr indent="0" lvl="0" marL="0" rtl="0" algn="l">
              <a:spcBef>
                <a:spcPts val="1200"/>
              </a:spcBef>
              <a:spcAft>
                <a:spcPts val="0"/>
              </a:spcAft>
              <a:buNone/>
            </a:pPr>
            <a:r>
              <a:rPr lang="de">
                <a:solidFill>
                  <a:schemeClr val="lt1"/>
                </a:solidFill>
              </a:rPr>
              <a:t>   - The model was compiled with the Adam optimizer and categorical crossentropy loss function, suitable for multi-class classification.</a:t>
            </a:r>
            <a:endParaRPr>
              <a:solidFill>
                <a:schemeClr val="lt1"/>
              </a:solidFill>
            </a:endParaRPr>
          </a:p>
          <a:p>
            <a:pPr indent="0" lvl="0" marL="0" rtl="0" algn="l">
              <a:spcBef>
                <a:spcPts val="1200"/>
              </a:spcBef>
              <a:spcAft>
                <a:spcPts val="1200"/>
              </a:spcAft>
              <a:buNone/>
            </a:pPr>
            <a:r>
              <a:rPr lang="de">
                <a:solidFill>
                  <a:schemeClr val="lt1"/>
                </a:solidFill>
              </a:rPr>
              <a:t>   - Callbacks, including model checkpoint (to save the best model), early stopping (to prevent overfitting), and TensorBoard (for training visualization), were utilized during training.</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244">
                <a:solidFill>
                  <a:schemeClr val="lt1"/>
                </a:solidFill>
              </a:rPr>
              <a:t>T</a:t>
            </a:r>
            <a:r>
              <a:rPr lang="de" sz="2244">
                <a:solidFill>
                  <a:schemeClr val="lt1"/>
                </a:solidFill>
              </a:rPr>
              <a:t>ransfer learning - work flow of training process </a:t>
            </a:r>
            <a:endParaRPr sz="2244">
              <a:solidFill>
                <a:schemeClr val="lt1"/>
              </a:solidFill>
            </a:endParaRPr>
          </a:p>
          <a:p>
            <a:pPr indent="0" lvl="0" marL="0" rtl="0" algn="l">
              <a:spcBef>
                <a:spcPts val="0"/>
              </a:spcBef>
              <a:spcAft>
                <a:spcPts val="0"/>
              </a:spcAft>
              <a:buNone/>
            </a:pPr>
            <a:r>
              <a:rPr lang="de"/>
              <a:t>Agneda</a:t>
            </a:r>
            <a:endParaRPr/>
          </a:p>
        </p:txBody>
      </p:sp>
      <p:sp>
        <p:nvSpPr>
          <p:cNvPr id="90" name="Google Shape;90;p18"/>
          <p:cNvSpPr txBox="1"/>
          <p:nvPr/>
        </p:nvSpPr>
        <p:spPr>
          <a:xfrm>
            <a:off x="1438617" y="1990177"/>
            <a:ext cx="1979400" cy="22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nvGrpSpPr>
          <p:cNvPr id="91" name="Google Shape;91;p18"/>
          <p:cNvGrpSpPr/>
          <p:nvPr/>
        </p:nvGrpSpPr>
        <p:grpSpPr>
          <a:xfrm>
            <a:off x="858525" y="1241487"/>
            <a:ext cx="2413675" cy="3007429"/>
            <a:chOff x="0" y="1189989"/>
            <a:chExt cx="2726700" cy="3482836"/>
          </a:xfrm>
        </p:grpSpPr>
        <p:sp>
          <p:nvSpPr>
            <p:cNvPr id="92" name="Google Shape;92;p18"/>
            <p:cNvSpPr/>
            <p:nvPr/>
          </p:nvSpPr>
          <p:spPr>
            <a:xfrm>
              <a:off x="0" y="1189989"/>
              <a:ext cx="27267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rgbClr val="FFFFFF"/>
                  </a:solidFill>
                  <a:latin typeface="Roboto"/>
                  <a:ea typeface="Roboto"/>
                  <a:cs typeface="Roboto"/>
                  <a:sym typeface="Roboto"/>
                </a:rPr>
                <a:t>Data Preparation</a:t>
              </a:r>
              <a:endParaRPr>
                <a:solidFill>
                  <a:srgbClr val="FFFFFF"/>
                </a:solidFill>
                <a:latin typeface="Roboto"/>
                <a:ea typeface="Roboto"/>
                <a:cs typeface="Roboto"/>
                <a:sym typeface="Roboto"/>
              </a:endParaRPr>
            </a:p>
          </p:txBody>
        </p:sp>
        <p:sp>
          <p:nvSpPr>
            <p:cNvPr id="93" name="Google Shape;93;p18"/>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Splitting Data into train and test data (80%, 20%)</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Normalization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Resizing to match the input dimensions expected by ResNet50 (224x224 pixels)</a:t>
              </a:r>
              <a:endParaRPr sz="1200">
                <a:solidFill>
                  <a:schemeClr val="lt1"/>
                </a:solidFill>
                <a:latin typeface="Roboto"/>
                <a:ea typeface="Roboto"/>
                <a:cs typeface="Roboto"/>
                <a:sym typeface="Roboto"/>
              </a:endParaRPr>
            </a:p>
          </p:txBody>
        </p:sp>
      </p:grpSp>
      <p:grpSp>
        <p:nvGrpSpPr>
          <p:cNvPr id="94" name="Google Shape;94;p18"/>
          <p:cNvGrpSpPr/>
          <p:nvPr/>
        </p:nvGrpSpPr>
        <p:grpSpPr>
          <a:xfrm>
            <a:off x="2862099" y="1241300"/>
            <a:ext cx="2480596" cy="3007607"/>
            <a:chOff x="2263414" y="1189773"/>
            <a:chExt cx="2802300" cy="3483042"/>
          </a:xfrm>
        </p:grpSpPr>
        <p:sp>
          <p:nvSpPr>
            <p:cNvPr id="95" name="Google Shape;95;p18"/>
            <p:cNvSpPr/>
            <p:nvPr/>
          </p:nvSpPr>
          <p:spPr>
            <a:xfrm>
              <a:off x="2263414" y="1189773"/>
              <a:ext cx="28023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rgbClr val="FFFFFF"/>
                  </a:solidFill>
                  <a:latin typeface="Roboto"/>
                  <a:ea typeface="Roboto"/>
                  <a:cs typeface="Roboto"/>
                  <a:sym typeface="Roboto"/>
                </a:rPr>
                <a:t>Model Setup</a:t>
              </a:r>
              <a:endParaRPr>
                <a:solidFill>
                  <a:srgbClr val="FFFFFF"/>
                </a:solidFill>
                <a:latin typeface="Roboto"/>
                <a:ea typeface="Roboto"/>
                <a:cs typeface="Roboto"/>
                <a:sym typeface="Roboto"/>
              </a:endParaRPr>
            </a:p>
          </p:txBody>
        </p:sp>
        <p:sp>
          <p:nvSpPr>
            <p:cNvPr id="96" name="Google Shape;96;p18"/>
            <p:cNvSpPr txBox="1"/>
            <p:nvPr/>
          </p:nvSpPr>
          <p:spPr>
            <a:xfrm>
              <a:off x="2353507" y="2057115"/>
              <a:ext cx="23949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200">
                  <a:solidFill>
                    <a:schemeClr val="lt1"/>
                  </a:solidFill>
                  <a:latin typeface="Roboto"/>
                  <a:ea typeface="Roboto"/>
                  <a:cs typeface="Roboto"/>
                  <a:sym typeface="Roboto"/>
                </a:rPr>
                <a:t>- Loading the base model of ResNet50 without its top layers</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Adding a Global Average Pooling layer and a Dense output layer with softmax activation for the three classes (Bicycle, Golf Cart, Balloon)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de" sz="1200">
                  <a:solidFill>
                    <a:schemeClr val="lt1"/>
                  </a:solidFill>
                  <a:latin typeface="Roboto"/>
                  <a:ea typeface="Roboto"/>
                  <a:cs typeface="Roboto"/>
                  <a:sym typeface="Roboto"/>
                </a:rPr>
                <a:t>- Freezing Pre-trained Layers</a:t>
              </a:r>
              <a:endParaRPr sz="1200">
                <a:solidFill>
                  <a:schemeClr val="lt1"/>
                </a:solidFill>
                <a:latin typeface="Roboto"/>
                <a:ea typeface="Roboto"/>
                <a:cs typeface="Roboto"/>
                <a:sym typeface="Roboto"/>
              </a:endParaRPr>
            </a:p>
          </p:txBody>
        </p:sp>
      </p:grpSp>
      <p:grpSp>
        <p:nvGrpSpPr>
          <p:cNvPr id="97" name="Google Shape;97;p18"/>
          <p:cNvGrpSpPr/>
          <p:nvPr/>
        </p:nvGrpSpPr>
        <p:grpSpPr>
          <a:xfrm>
            <a:off x="4839932" y="1241297"/>
            <a:ext cx="2265342" cy="3007610"/>
            <a:chOff x="4329982" y="1189773"/>
            <a:chExt cx="2726700" cy="3483046"/>
          </a:xfrm>
        </p:grpSpPr>
        <p:sp>
          <p:nvSpPr>
            <p:cNvPr id="98" name="Google Shape;98;p18"/>
            <p:cNvSpPr/>
            <p:nvPr/>
          </p:nvSpPr>
          <p:spPr>
            <a:xfrm>
              <a:off x="4329982" y="1189773"/>
              <a:ext cx="27267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rgbClr val="FFFFFF"/>
                  </a:solidFill>
                  <a:latin typeface="Roboto"/>
                  <a:ea typeface="Roboto"/>
                  <a:cs typeface="Roboto"/>
                  <a:sym typeface="Roboto"/>
                </a:rPr>
                <a:t>Model Training</a:t>
              </a:r>
              <a:endParaRPr>
                <a:solidFill>
                  <a:srgbClr val="FFFFFF"/>
                </a:solidFill>
                <a:latin typeface="Roboto"/>
                <a:ea typeface="Roboto"/>
                <a:cs typeface="Roboto"/>
                <a:sym typeface="Roboto"/>
              </a:endParaRPr>
            </a:p>
          </p:txBody>
        </p:sp>
        <p:sp>
          <p:nvSpPr>
            <p:cNvPr id="99" name="Google Shape;99;p18"/>
            <p:cNvSpPr txBox="1"/>
            <p:nvPr/>
          </p:nvSpPr>
          <p:spPr>
            <a:xfrm>
              <a:off x="4613556" y="2057118"/>
              <a:ext cx="2368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Specifying the loss function (categorical crossentropy), optimizer (Adam), and metrics (accuracy).</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de" sz="1200">
                  <a:solidFill>
                    <a:schemeClr val="lt1"/>
                  </a:solidFill>
                  <a:latin typeface="Roboto"/>
                  <a:ea typeface="Roboto"/>
                  <a:cs typeface="Roboto"/>
                  <a:sym typeface="Roboto"/>
                </a:rPr>
                <a:t>- </a:t>
              </a:r>
              <a:r>
                <a:rPr lang="de" sz="1200">
                  <a:solidFill>
                    <a:schemeClr val="lt1"/>
                  </a:solidFill>
                  <a:latin typeface="Roboto"/>
                  <a:ea typeface="Roboto"/>
                  <a:cs typeface="Roboto"/>
                  <a:sym typeface="Roboto"/>
                </a:rPr>
                <a:t>Utilizing data generators for feeding images to the model, apply callbacks </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de" sz="1200">
                  <a:solidFill>
                    <a:schemeClr val="lt1"/>
                  </a:solidFill>
                  <a:latin typeface="Roboto"/>
                  <a:ea typeface="Roboto"/>
                  <a:cs typeface="Roboto"/>
                  <a:sym typeface="Roboto"/>
                </a:rPr>
                <a:t>(ModelCheckpoint, EarlyStopping, TensorBoard)</a:t>
              </a:r>
              <a:endParaRPr sz="1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de" sz="1200">
                  <a:solidFill>
                    <a:schemeClr val="lt1"/>
                  </a:solidFill>
                  <a:latin typeface="Roboto"/>
                  <a:ea typeface="Roboto"/>
                  <a:cs typeface="Roboto"/>
                  <a:sym typeface="Roboto"/>
                </a:rPr>
                <a:t>- Trained on 10 epochs</a:t>
              </a:r>
              <a:endParaRPr sz="1200">
                <a:solidFill>
                  <a:schemeClr val="lt1"/>
                </a:solidFill>
                <a:latin typeface="Roboto"/>
                <a:ea typeface="Roboto"/>
                <a:cs typeface="Roboto"/>
                <a:sym typeface="Roboto"/>
              </a:endParaRPr>
            </a:p>
          </p:txBody>
        </p:sp>
      </p:grpSp>
      <p:grpSp>
        <p:nvGrpSpPr>
          <p:cNvPr id="100" name="Google Shape;100;p18"/>
          <p:cNvGrpSpPr/>
          <p:nvPr/>
        </p:nvGrpSpPr>
        <p:grpSpPr>
          <a:xfrm>
            <a:off x="6802550" y="1241300"/>
            <a:ext cx="1967800" cy="3007607"/>
            <a:chOff x="6714895" y="1189773"/>
            <a:chExt cx="2223000" cy="3483042"/>
          </a:xfrm>
        </p:grpSpPr>
        <p:sp>
          <p:nvSpPr>
            <p:cNvPr id="101" name="Google Shape;101;p18"/>
            <p:cNvSpPr/>
            <p:nvPr/>
          </p:nvSpPr>
          <p:spPr>
            <a:xfrm>
              <a:off x="6714895" y="1189773"/>
              <a:ext cx="2223000" cy="6690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rgbClr val="FFFFFF"/>
                  </a:solidFill>
                  <a:latin typeface="Roboto"/>
                  <a:ea typeface="Roboto"/>
                  <a:cs typeface="Roboto"/>
                  <a:sym typeface="Roboto"/>
                </a:rPr>
                <a:t>Model Evaluation</a:t>
              </a:r>
              <a:endParaRPr>
                <a:solidFill>
                  <a:srgbClr val="FFFFFF"/>
                </a:solidFill>
                <a:latin typeface="Roboto"/>
                <a:ea typeface="Roboto"/>
                <a:cs typeface="Roboto"/>
                <a:sym typeface="Roboto"/>
              </a:endParaRPr>
            </a:p>
          </p:txBody>
        </p:sp>
        <p:sp>
          <p:nvSpPr>
            <p:cNvPr id="102" name="Google Shape;102;p18"/>
            <p:cNvSpPr txBox="1"/>
            <p:nvPr/>
          </p:nvSpPr>
          <p:spPr>
            <a:xfrm>
              <a:off x="6899034" y="2057115"/>
              <a:ext cx="1951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sz="1200">
                  <a:solidFill>
                    <a:schemeClr val="lt1"/>
                  </a:solidFill>
                </a:rPr>
                <a:t>- </a:t>
              </a:r>
              <a:r>
                <a:rPr lang="de" sz="1200">
                  <a:solidFill>
                    <a:schemeClr val="lt1"/>
                  </a:solidFill>
                </a:rPr>
                <a:t>Assessing the model's performance </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de" sz="1200">
                  <a:solidFill>
                    <a:schemeClr val="lt1"/>
                  </a:solidFill>
                </a:rPr>
                <a:t>-</a:t>
              </a:r>
              <a:r>
                <a:rPr lang="de" sz="1200">
                  <a:solidFill>
                    <a:schemeClr val="lt1"/>
                  </a:solidFill>
                </a:rPr>
                <a:t> Generating a confusion matrix to visualize the model's predictive accuracy across the three classes.</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904900" y="1415650"/>
            <a:ext cx="7431600" cy="1439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t/>
            </a:r>
            <a:endParaRPr sz="3720">
              <a:solidFill>
                <a:schemeClr val="lt1"/>
              </a:solidFill>
            </a:endParaRPr>
          </a:p>
          <a:p>
            <a:pPr indent="0" lvl="0" marL="0" marR="0" rtl="0" algn="l">
              <a:lnSpc>
                <a:spcPct val="100000"/>
              </a:lnSpc>
              <a:spcBef>
                <a:spcPts val="0"/>
              </a:spcBef>
              <a:spcAft>
                <a:spcPts val="0"/>
              </a:spcAft>
              <a:buSzPts val="990"/>
              <a:buNone/>
            </a:pPr>
            <a:r>
              <a:rPr lang="de" sz="3520">
                <a:solidFill>
                  <a:schemeClr val="lt1"/>
                </a:solidFill>
              </a:rPr>
              <a:t>Transfer Learning </a:t>
            </a:r>
            <a:endParaRPr sz="3520">
              <a:solidFill>
                <a:schemeClr val="lt1"/>
              </a:solidFill>
            </a:endParaRPr>
          </a:p>
          <a:p>
            <a:pPr indent="0" lvl="0" marL="0" rtl="0" algn="l">
              <a:spcBef>
                <a:spcPts val="0"/>
              </a:spcBef>
              <a:spcAft>
                <a:spcPts val="0"/>
              </a:spcAft>
              <a:buSzPts val="990"/>
              <a:buNone/>
            </a:pPr>
            <a:r>
              <a:t/>
            </a:r>
            <a:endParaRPr sz="3720"/>
          </a:p>
        </p:txBody>
      </p:sp>
      <p:cxnSp>
        <p:nvCxnSpPr>
          <p:cNvPr id="108" name="Google Shape;108;p19"/>
          <p:cNvCxnSpPr/>
          <p:nvPr/>
        </p:nvCxnSpPr>
        <p:spPr>
          <a:xfrm flipH="1" rot="10800000">
            <a:off x="1014525" y="3090725"/>
            <a:ext cx="7322100" cy="237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920600" y="445025"/>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Outcomes </a:t>
            </a:r>
            <a:endParaRPr/>
          </a:p>
        </p:txBody>
      </p:sp>
      <p:sp>
        <p:nvSpPr>
          <p:cNvPr id="114" name="Google Shape;114;p20"/>
          <p:cNvSpPr txBox="1"/>
          <p:nvPr>
            <p:ph idx="1" type="body"/>
          </p:nvPr>
        </p:nvSpPr>
        <p:spPr>
          <a:xfrm>
            <a:off x="920725" y="1152475"/>
            <a:ext cx="35478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de">
                <a:solidFill>
                  <a:schemeClr val="lt1"/>
                </a:solidFill>
              </a:rPr>
              <a:t>The trained model achieved a test accuracy of approximately 0.865%. </a:t>
            </a:r>
            <a:endParaRPr>
              <a:solidFill>
                <a:schemeClr val="lt1"/>
              </a:solidFill>
            </a:endParaRPr>
          </a:p>
          <a:p>
            <a:pPr indent="0" lvl="0" marL="0" rtl="0" algn="just">
              <a:spcBef>
                <a:spcPts val="1200"/>
              </a:spcBef>
              <a:spcAft>
                <a:spcPts val="1200"/>
              </a:spcAft>
              <a:buNone/>
            </a:pPr>
            <a:r>
              <a:rPr lang="de">
                <a:solidFill>
                  <a:schemeClr val="lt1"/>
                </a:solidFill>
              </a:rPr>
              <a:t>Test loss : approximately 0.3454</a:t>
            </a:r>
            <a:endParaRPr>
              <a:solidFill>
                <a:schemeClr val="lt1"/>
              </a:solidFill>
            </a:endParaRPr>
          </a:p>
        </p:txBody>
      </p:sp>
      <p:sp>
        <p:nvSpPr>
          <p:cNvPr id="115" name="Google Shape;115;p20"/>
          <p:cNvSpPr txBox="1"/>
          <p:nvPr/>
        </p:nvSpPr>
        <p:spPr>
          <a:xfrm>
            <a:off x="4892450" y="4495400"/>
            <a:ext cx="32244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800">
                <a:solidFill>
                  <a:schemeClr val="lt1"/>
                </a:solidFill>
              </a:rPr>
              <a:t>Confusion Matrix of the Test/Validation Data </a:t>
            </a:r>
            <a:endParaRPr sz="800">
              <a:solidFill>
                <a:schemeClr val="lt1"/>
              </a:solidFill>
            </a:endParaRPr>
          </a:p>
        </p:txBody>
      </p:sp>
      <p:pic>
        <p:nvPicPr>
          <p:cNvPr id="116" name="Google Shape;116;p20"/>
          <p:cNvPicPr preferRelativeResize="0"/>
          <p:nvPr/>
        </p:nvPicPr>
        <p:blipFill>
          <a:blip r:embed="rId3">
            <a:alphaModFix/>
          </a:blip>
          <a:stretch>
            <a:fillRect/>
          </a:stretch>
        </p:blipFill>
        <p:spPr>
          <a:xfrm>
            <a:off x="4892450" y="1163875"/>
            <a:ext cx="3727225" cy="3185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912300" y="445025"/>
            <a:ext cx="79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1"/>
                </a:solidFill>
              </a:rPr>
              <a:t>Activation Map Balloon</a:t>
            </a:r>
            <a:endParaRPr>
              <a:solidFill>
                <a:schemeClr val="lt1"/>
              </a:solidFill>
            </a:endParaRPr>
          </a:p>
        </p:txBody>
      </p:sp>
      <p:sp>
        <p:nvSpPr>
          <p:cNvPr id="122" name="Google Shape;122;p21"/>
          <p:cNvSpPr txBox="1"/>
          <p:nvPr/>
        </p:nvSpPr>
        <p:spPr>
          <a:xfrm>
            <a:off x="4742825" y="3999925"/>
            <a:ext cx="3209100" cy="778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de" sz="1000">
                <a:solidFill>
                  <a:schemeClr val="lt1"/>
                </a:solidFill>
              </a:rPr>
              <a:t>Predictions: wrong</a:t>
            </a:r>
            <a:endParaRPr sz="1000">
              <a:solidFill>
                <a:schemeClr val="lt1"/>
              </a:solidFill>
            </a:endParaRPr>
          </a:p>
          <a:p>
            <a:pPr indent="0" lvl="0" marL="457200" rtl="0" algn="l">
              <a:spcBef>
                <a:spcPts val="0"/>
              </a:spcBef>
              <a:spcAft>
                <a:spcPts val="0"/>
              </a:spcAft>
              <a:buNone/>
            </a:pPr>
            <a:r>
              <a:rPr lang="de" sz="1000">
                <a:solidFill>
                  <a:schemeClr val="lt1"/>
                </a:solidFill>
              </a:rPr>
              <a:t>[1.8887565e-09 </a:t>
            </a:r>
            <a:endParaRPr sz="1000">
              <a:solidFill>
                <a:schemeClr val="lt1"/>
              </a:solidFill>
            </a:endParaRPr>
          </a:p>
          <a:p>
            <a:pPr indent="0" lvl="0" marL="457200" rtl="0" algn="l">
              <a:spcBef>
                <a:spcPts val="0"/>
              </a:spcBef>
              <a:spcAft>
                <a:spcPts val="0"/>
              </a:spcAft>
              <a:buNone/>
            </a:pPr>
            <a:r>
              <a:rPr lang="de" sz="1000">
                <a:solidFill>
                  <a:schemeClr val="lt1"/>
                </a:solidFill>
              </a:rPr>
              <a:t>9.9999797e-01 </a:t>
            </a:r>
            <a:endParaRPr sz="1000">
              <a:solidFill>
                <a:schemeClr val="lt1"/>
              </a:solidFill>
            </a:endParaRPr>
          </a:p>
          <a:p>
            <a:pPr indent="0" lvl="0" marL="457200" rtl="0" algn="l">
              <a:spcBef>
                <a:spcPts val="0"/>
              </a:spcBef>
              <a:spcAft>
                <a:spcPts val="0"/>
              </a:spcAft>
              <a:buNone/>
            </a:pPr>
            <a:r>
              <a:rPr lang="de" sz="1000">
                <a:solidFill>
                  <a:schemeClr val="lt1"/>
                </a:solidFill>
              </a:rPr>
              <a:t>2.0377554e-06]</a:t>
            </a:r>
            <a:endParaRPr sz="1000">
              <a:solidFill>
                <a:schemeClr val="lt1"/>
              </a:solidFill>
            </a:endParaRPr>
          </a:p>
        </p:txBody>
      </p:sp>
      <p:pic>
        <p:nvPicPr>
          <p:cNvPr id="123" name="Google Shape;123;p21"/>
          <p:cNvPicPr preferRelativeResize="0"/>
          <p:nvPr/>
        </p:nvPicPr>
        <p:blipFill>
          <a:blip r:embed="rId3">
            <a:alphaModFix/>
          </a:blip>
          <a:stretch>
            <a:fillRect/>
          </a:stretch>
        </p:blipFill>
        <p:spPr>
          <a:xfrm>
            <a:off x="1628100" y="1071200"/>
            <a:ext cx="2662600" cy="2662600"/>
          </a:xfrm>
          <a:prstGeom prst="rect">
            <a:avLst/>
          </a:prstGeom>
          <a:noFill/>
          <a:ln>
            <a:noFill/>
          </a:ln>
        </p:spPr>
      </p:pic>
      <p:pic>
        <p:nvPicPr>
          <p:cNvPr id="124" name="Google Shape;124;p21"/>
          <p:cNvPicPr preferRelativeResize="0"/>
          <p:nvPr/>
        </p:nvPicPr>
        <p:blipFill>
          <a:blip r:embed="rId4">
            <a:alphaModFix/>
          </a:blip>
          <a:stretch>
            <a:fillRect/>
          </a:stretch>
        </p:blipFill>
        <p:spPr>
          <a:xfrm>
            <a:off x="4724190" y="1071200"/>
            <a:ext cx="3990786" cy="266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